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79" r:id="rId8"/>
    <p:sldId id="262" r:id="rId9"/>
    <p:sldId id="265" r:id="rId10"/>
    <p:sldId id="266" r:id="rId11"/>
    <p:sldId id="267" r:id="rId12"/>
    <p:sldId id="280" r:id="rId13"/>
    <p:sldId id="281" r:id="rId14"/>
    <p:sldId id="268" r:id="rId15"/>
    <p:sldId id="269" r:id="rId16"/>
    <p:sldId id="270" r:id="rId17"/>
    <p:sldId id="271" r:id="rId18"/>
    <p:sldId id="282" r:id="rId19"/>
    <p:sldId id="272" r:id="rId20"/>
    <p:sldId id="283" r:id="rId21"/>
    <p:sldId id="273" r:id="rId22"/>
    <p:sldId id="284" r:id="rId23"/>
    <p:sldId id="274" r:id="rId24"/>
    <p:sldId id="275" r:id="rId25"/>
    <p:sldId id="285" r:id="rId26"/>
    <p:sldId id="276" r:id="rId27"/>
    <p:sldId id="286" r:id="rId28"/>
    <p:sldId id="277" r:id="rId2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k Parker" initials="MP"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84EE"/>
    <a:srgbClr val="19A2B7"/>
    <a:srgbClr val="4354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0686D4-6ADD-4F87-AA9F-7C7DD4D4B32A}" v="1202" dt="2019-02-22T03:57:25.0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15" autoAdjust="0"/>
    <p:restoredTop sz="72884" autoAdjust="0"/>
  </p:normalViewPr>
  <p:slideViewPr>
    <p:cSldViewPr snapToGrid="0" snapToObjects="1">
      <p:cViewPr>
        <p:scale>
          <a:sx n="400" d="100"/>
          <a:sy n="400" d="100"/>
        </p:scale>
        <p:origin x="-23598" y="-270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p:scale>
          <a:sx n="123" d="100"/>
          <a:sy n="123" d="100"/>
        </p:scale>
        <p:origin x="1926" y="-7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Grove" userId="616ad09b-bbd8-4cdf-9f76-a435869509e1" providerId="ADAL" clId="{A30686D4-6ADD-4F87-AA9F-7C7DD4D4B32A}"/>
    <pc:docChg chg="modSld">
      <pc:chgData name="Leanne Grove" userId="616ad09b-bbd8-4cdf-9f76-a435869509e1" providerId="ADAL" clId="{A30686D4-6ADD-4F87-AA9F-7C7DD4D4B32A}" dt="2019-02-22T03:57:25.013" v="1201" actId="1076"/>
      <pc:docMkLst>
        <pc:docMk/>
      </pc:docMkLst>
      <pc:sldChg chg="modSp">
        <pc:chgData name="Leanne Grove" userId="616ad09b-bbd8-4cdf-9f76-a435869509e1" providerId="ADAL" clId="{A30686D4-6ADD-4F87-AA9F-7C7DD4D4B32A}" dt="2019-02-22T03:56:56.450" v="1198"/>
        <pc:sldMkLst>
          <pc:docMk/>
          <pc:sldMk cId="37118630" sldId="256"/>
        </pc:sldMkLst>
        <pc:spChg chg="mod ord">
          <ac:chgData name="Leanne Grove" userId="616ad09b-bbd8-4cdf-9f76-a435869509e1" providerId="ADAL" clId="{A30686D4-6ADD-4F87-AA9F-7C7DD4D4B32A}" dt="2019-02-22T03:53:16.028" v="1162"/>
          <ac:spMkLst>
            <pc:docMk/>
            <pc:sldMk cId="37118630" sldId="256"/>
            <ac:spMk id="2" creationId="{00000000-0000-0000-0000-000000000000}"/>
          </ac:spMkLst>
        </pc:spChg>
        <pc:spChg chg="mod ord">
          <ac:chgData name="Leanne Grove" userId="616ad09b-bbd8-4cdf-9f76-a435869509e1" providerId="ADAL" clId="{A30686D4-6ADD-4F87-AA9F-7C7DD4D4B32A}" dt="2019-02-22T03:56:56.450" v="1198"/>
          <ac:spMkLst>
            <pc:docMk/>
            <pc:sldMk cId="37118630" sldId="256"/>
            <ac:spMk id="5" creationId="{5C38BB6C-1418-43F6-8912-0F8AD022D275}"/>
          </ac:spMkLst>
        </pc:spChg>
      </pc:sldChg>
      <pc:sldChg chg="modSp">
        <pc:chgData name="Leanne Grove" userId="616ad09b-bbd8-4cdf-9f76-a435869509e1" providerId="ADAL" clId="{A30686D4-6ADD-4F87-AA9F-7C7DD4D4B32A}" dt="2019-02-22T03:55:06.810" v="1184"/>
        <pc:sldMkLst>
          <pc:docMk/>
          <pc:sldMk cId="1523454328" sldId="259"/>
        </pc:sldMkLst>
        <pc:spChg chg="ord">
          <ac:chgData name="Leanne Grove" userId="616ad09b-bbd8-4cdf-9f76-a435869509e1" providerId="ADAL" clId="{A30686D4-6ADD-4F87-AA9F-7C7DD4D4B32A}" dt="2019-02-22T03:42:51.703" v="8"/>
          <ac:spMkLst>
            <pc:docMk/>
            <pc:sldMk cId="1523454328" sldId="259"/>
            <ac:spMk id="2" creationId="{00000000-0000-0000-0000-000000000000}"/>
          </ac:spMkLst>
        </pc:spChg>
        <pc:spChg chg="mod">
          <ac:chgData name="Leanne Grove" userId="616ad09b-bbd8-4cdf-9f76-a435869509e1" providerId="ADAL" clId="{A30686D4-6ADD-4F87-AA9F-7C7DD4D4B32A}" dt="2019-02-22T03:51:12.842" v="596" actId="962"/>
          <ac:spMkLst>
            <pc:docMk/>
            <pc:sldMk cId="1523454328" sldId="259"/>
            <ac:spMk id="6" creationId="{EC196793-D65D-B942-A630-3E63176BF29F}"/>
          </ac:spMkLst>
        </pc:spChg>
        <pc:spChg chg="mod">
          <ac:chgData name="Leanne Grove" userId="616ad09b-bbd8-4cdf-9f76-a435869509e1" providerId="ADAL" clId="{A30686D4-6ADD-4F87-AA9F-7C7DD4D4B32A}" dt="2019-02-22T03:55:06.810" v="1184"/>
          <ac:spMkLst>
            <pc:docMk/>
            <pc:sldMk cId="1523454328" sldId="259"/>
            <ac:spMk id="7" creationId="{00000000-0000-0000-0000-000000000000}"/>
          </ac:spMkLst>
        </pc:spChg>
        <pc:graphicFrameChg chg="ord">
          <ac:chgData name="Leanne Grove" userId="616ad09b-bbd8-4cdf-9f76-a435869509e1" providerId="ADAL" clId="{A30686D4-6ADD-4F87-AA9F-7C7DD4D4B32A}" dt="2019-02-22T03:43:10.732" v="15"/>
          <ac:graphicFrameMkLst>
            <pc:docMk/>
            <pc:sldMk cId="1523454328" sldId="259"/>
            <ac:graphicFrameMk id="5" creationId="{00000000-0000-0000-0000-000000000000}"/>
          </ac:graphicFrameMkLst>
        </pc:graphicFrameChg>
        <pc:picChg chg="mod ord">
          <ac:chgData name="Leanne Grove" userId="616ad09b-bbd8-4cdf-9f76-a435869509e1" providerId="ADAL" clId="{A30686D4-6ADD-4F87-AA9F-7C7DD4D4B32A}" dt="2019-02-22T03:49:44.353" v="361" actId="962"/>
          <ac:picMkLst>
            <pc:docMk/>
            <pc:sldMk cId="1523454328" sldId="259"/>
            <ac:picMk id="4" creationId="{8CA34823-5EF3-460F-921E-3324D42122E9}"/>
          </ac:picMkLst>
        </pc:picChg>
        <pc:picChg chg="mod ord">
          <ac:chgData name="Leanne Grove" userId="616ad09b-bbd8-4cdf-9f76-a435869509e1" providerId="ADAL" clId="{A30686D4-6ADD-4F87-AA9F-7C7DD4D4B32A}" dt="2019-02-22T03:49:34.986" v="319" actId="962"/>
          <ac:picMkLst>
            <pc:docMk/>
            <pc:sldMk cId="1523454328" sldId="259"/>
            <ac:picMk id="8" creationId="{42081DDD-C1C1-4156-B195-B1D622B17805}"/>
          </ac:picMkLst>
        </pc:picChg>
        <pc:picChg chg="mod">
          <ac:chgData name="Leanne Grove" userId="616ad09b-bbd8-4cdf-9f76-a435869509e1" providerId="ADAL" clId="{A30686D4-6ADD-4F87-AA9F-7C7DD4D4B32A}" dt="2019-02-22T03:49:27.565" v="276" actId="962"/>
          <ac:picMkLst>
            <pc:docMk/>
            <pc:sldMk cId="1523454328" sldId="259"/>
            <ac:picMk id="10" creationId="{91DD158B-1A7E-49C9-AE41-BF137537584B}"/>
          </ac:picMkLst>
        </pc:picChg>
      </pc:sldChg>
      <pc:sldChg chg="modSp">
        <pc:chgData name="Leanne Grove" userId="616ad09b-bbd8-4cdf-9f76-a435869509e1" providerId="ADAL" clId="{A30686D4-6ADD-4F87-AA9F-7C7DD4D4B32A}" dt="2019-02-22T03:55:09.016" v="1185"/>
        <pc:sldMkLst>
          <pc:docMk/>
          <pc:sldMk cId="143640176" sldId="261"/>
        </pc:sldMkLst>
        <pc:spChg chg="ord">
          <ac:chgData name="Leanne Grove" userId="616ad09b-bbd8-4cdf-9f76-a435869509e1" providerId="ADAL" clId="{A30686D4-6ADD-4F87-AA9F-7C7DD4D4B32A}" dt="2019-02-22T03:43:29.401" v="22"/>
          <ac:spMkLst>
            <pc:docMk/>
            <pc:sldMk cId="143640176" sldId="261"/>
            <ac:spMk id="2" creationId="{00000000-0000-0000-0000-000000000000}"/>
          </ac:spMkLst>
        </pc:spChg>
        <pc:spChg chg="mod">
          <ac:chgData name="Leanne Grove" userId="616ad09b-bbd8-4cdf-9f76-a435869509e1" providerId="ADAL" clId="{A30686D4-6ADD-4F87-AA9F-7C7DD4D4B32A}" dt="2019-02-22T03:55:09.016" v="1185"/>
          <ac:spMkLst>
            <pc:docMk/>
            <pc:sldMk cId="143640176" sldId="261"/>
            <ac:spMk id="5" creationId="{00000000-0000-0000-0000-000000000000}"/>
          </ac:spMkLst>
        </pc:spChg>
        <pc:spChg chg="mod ord">
          <ac:chgData name="Leanne Grove" userId="616ad09b-bbd8-4cdf-9f76-a435869509e1" providerId="ADAL" clId="{A30686D4-6ADD-4F87-AA9F-7C7DD4D4B32A}" dt="2019-02-22T03:49:56.683" v="387" actId="962"/>
          <ac:spMkLst>
            <pc:docMk/>
            <pc:sldMk cId="143640176" sldId="261"/>
            <ac:spMk id="7" creationId="{21C7A89A-9367-48EF-A0C5-E04B04298D68}"/>
          </ac:spMkLst>
        </pc:spChg>
        <pc:picChg chg="mod ord">
          <ac:chgData name="Leanne Grove" userId="616ad09b-bbd8-4cdf-9f76-a435869509e1" providerId="ADAL" clId="{A30686D4-6ADD-4F87-AA9F-7C7DD4D4B32A}" dt="2019-02-22T03:51:18.258" v="634" actId="962"/>
          <ac:picMkLst>
            <pc:docMk/>
            <pc:sldMk cId="143640176" sldId="261"/>
            <ac:picMk id="6" creationId="{1CE7A53D-2CA1-477F-B9C0-A9C028D11EF4}"/>
          </ac:picMkLst>
        </pc:picChg>
      </pc:sldChg>
      <pc:sldChg chg="modSp">
        <pc:chgData name="Leanne Grove" userId="616ad09b-bbd8-4cdf-9f76-a435869509e1" providerId="ADAL" clId="{A30686D4-6ADD-4F87-AA9F-7C7DD4D4B32A}" dt="2019-02-22T03:57:25.013" v="1201" actId="1076"/>
        <pc:sldMkLst>
          <pc:docMk/>
          <pc:sldMk cId="84901007" sldId="262"/>
        </pc:sldMkLst>
        <pc:spChg chg="ord">
          <ac:chgData name="Leanne Grove" userId="616ad09b-bbd8-4cdf-9f76-a435869509e1" providerId="ADAL" clId="{A30686D4-6ADD-4F87-AA9F-7C7DD4D4B32A}" dt="2019-02-22T03:44:36.436" v="34"/>
          <ac:spMkLst>
            <pc:docMk/>
            <pc:sldMk cId="84901007" sldId="262"/>
            <ac:spMk id="2" creationId="{00000000-0000-0000-0000-000000000000}"/>
          </ac:spMkLst>
        </pc:spChg>
        <pc:spChg chg="ord">
          <ac:chgData name="Leanne Grove" userId="616ad09b-bbd8-4cdf-9f76-a435869509e1" providerId="ADAL" clId="{A30686D4-6ADD-4F87-AA9F-7C7DD4D4B32A}" dt="2019-02-22T03:45:47.665" v="37"/>
          <ac:spMkLst>
            <pc:docMk/>
            <pc:sldMk cId="84901007" sldId="262"/>
            <ac:spMk id="3" creationId="{00000000-0000-0000-0000-000000000000}"/>
          </ac:spMkLst>
        </pc:spChg>
        <pc:spChg chg="mod">
          <ac:chgData name="Leanne Grove" userId="616ad09b-bbd8-4cdf-9f76-a435869509e1" providerId="ADAL" clId="{A30686D4-6ADD-4F87-AA9F-7C7DD4D4B32A}" dt="2019-02-22T03:57:25.013" v="1201" actId="1076"/>
          <ac:spMkLst>
            <pc:docMk/>
            <pc:sldMk cId="84901007" sldId="262"/>
            <ac:spMk id="5" creationId="{00000000-0000-0000-0000-000000000000}"/>
          </ac:spMkLst>
        </pc:spChg>
        <pc:spChg chg="mod ord">
          <ac:chgData name="Leanne Grove" userId="616ad09b-bbd8-4cdf-9f76-a435869509e1" providerId="ADAL" clId="{A30686D4-6ADD-4F87-AA9F-7C7DD4D4B32A}" dt="2019-02-22T03:55:12.434" v="1187"/>
          <ac:spMkLst>
            <pc:docMk/>
            <pc:sldMk cId="84901007" sldId="262"/>
            <ac:spMk id="6" creationId="{00000000-0000-0000-0000-000000000000}"/>
          </ac:spMkLst>
        </pc:spChg>
        <pc:grpChg chg="mod">
          <ac:chgData name="Leanne Grove" userId="616ad09b-bbd8-4cdf-9f76-a435869509e1" providerId="ADAL" clId="{A30686D4-6ADD-4F87-AA9F-7C7DD4D4B32A}" dt="2019-02-22T03:50:48.910" v="482" actId="1076"/>
          <ac:grpSpMkLst>
            <pc:docMk/>
            <pc:sldMk cId="84901007" sldId="262"/>
            <ac:grpSpMk id="7" creationId="{8E1BC9F9-2109-465E-8FDC-3B4F89851F23}"/>
          </ac:grpSpMkLst>
        </pc:grpChg>
        <pc:picChg chg="mod">
          <ac:chgData name="Leanne Grove" userId="616ad09b-bbd8-4cdf-9f76-a435869509e1" providerId="ADAL" clId="{A30686D4-6ADD-4F87-AA9F-7C7DD4D4B32A}" dt="2019-02-22T03:51:28.801" v="674" actId="962"/>
          <ac:picMkLst>
            <pc:docMk/>
            <pc:sldMk cId="84901007" sldId="262"/>
            <ac:picMk id="4" creationId="{37CD7848-1014-4866-8D02-5D58058071A4}"/>
          </ac:picMkLst>
        </pc:picChg>
      </pc:sldChg>
      <pc:sldChg chg="modSp">
        <pc:chgData name="Leanne Grove" userId="616ad09b-bbd8-4cdf-9f76-a435869509e1" providerId="ADAL" clId="{A30686D4-6ADD-4F87-AA9F-7C7DD4D4B32A}" dt="2019-02-22T03:50:28.346" v="481" actId="962"/>
        <pc:sldMkLst>
          <pc:docMk/>
          <pc:sldMk cId="1122996850" sldId="265"/>
        </pc:sldMkLst>
        <pc:picChg chg="mod">
          <ac:chgData name="Leanne Grove" userId="616ad09b-bbd8-4cdf-9f76-a435869509e1" providerId="ADAL" clId="{A30686D4-6ADD-4F87-AA9F-7C7DD4D4B32A}" dt="2019-02-22T03:50:28.346" v="481" actId="962"/>
          <ac:picMkLst>
            <pc:docMk/>
            <pc:sldMk cId="1122996850" sldId="265"/>
            <ac:picMk id="5" creationId="{00000000-0000-0000-0000-000000000000}"/>
          </ac:picMkLst>
        </pc:picChg>
      </pc:sldChg>
      <pc:sldChg chg="modSp">
        <pc:chgData name="Leanne Grove" userId="616ad09b-bbd8-4cdf-9f76-a435869509e1" providerId="ADAL" clId="{A30686D4-6ADD-4F87-AA9F-7C7DD4D4B32A}" dt="2019-02-22T03:55:14.138" v="1188"/>
        <pc:sldMkLst>
          <pc:docMk/>
          <pc:sldMk cId="1590733563" sldId="266"/>
        </pc:sldMkLst>
        <pc:spChg chg="ord">
          <ac:chgData name="Leanne Grove" userId="616ad09b-bbd8-4cdf-9f76-a435869509e1" providerId="ADAL" clId="{A30686D4-6ADD-4F87-AA9F-7C7DD4D4B32A}" dt="2019-02-22T03:46:09.604" v="42"/>
          <ac:spMkLst>
            <pc:docMk/>
            <pc:sldMk cId="1590733563" sldId="266"/>
            <ac:spMk id="2" creationId="{00000000-0000-0000-0000-000000000000}"/>
          </ac:spMkLst>
        </pc:spChg>
        <pc:spChg chg="ord">
          <ac:chgData name="Leanne Grove" userId="616ad09b-bbd8-4cdf-9f76-a435869509e1" providerId="ADAL" clId="{A30686D4-6ADD-4F87-AA9F-7C7DD4D4B32A}" dt="2019-02-22T03:46:20.938" v="46"/>
          <ac:spMkLst>
            <pc:docMk/>
            <pc:sldMk cId="1590733563" sldId="266"/>
            <ac:spMk id="3" creationId="{00000000-0000-0000-0000-000000000000}"/>
          </ac:spMkLst>
        </pc:spChg>
        <pc:spChg chg="ord">
          <ac:chgData name="Leanne Grove" userId="616ad09b-bbd8-4cdf-9f76-a435869509e1" providerId="ADAL" clId="{A30686D4-6ADD-4F87-AA9F-7C7DD4D4B32A}" dt="2019-02-22T03:46:16.002" v="44"/>
          <ac:spMkLst>
            <pc:docMk/>
            <pc:sldMk cId="1590733563" sldId="266"/>
            <ac:spMk id="4" creationId="{00000000-0000-0000-0000-000000000000}"/>
          </ac:spMkLst>
        </pc:spChg>
        <pc:spChg chg="mod">
          <ac:chgData name="Leanne Grove" userId="616ad09b-bbd8-4cdf-9f76-a435869509e1" providerId="ADAL" clId="{A30686D4-6ADD-4F87-AA9F-7C7DD4D4B32A}" dt="2019-02-22T03:55:14.138" v="1188"/>
          <ac:spMkLst>
            <pc:docMk/>
            <pc:sldMk cId="1590733563" sldId="266"/>
            <ac:spMk id="6" creationId="{00000000-0000-0000-0000-000000000000}"/>
          </ac:spMkLst>
        </pc:spChg>
        <pc:picChg chg="mod ord">
          <ac:chgData name="Leanne Grove" userId="616ad09b-bbd8-4cdf-9f76-a435869509e1" providerId="ADAL" clId="{A30686D4-6ADD-4F87-AA9F-7C7DD4D4B32A}" dt="2019-02-22T03:50:59.330" v="532" actId="962"/>
          <ac:picMkLst>
            <pc:docMk/>
            <pc:sldMk cId="1590733563" sldId="266"/>
            <ac:picMk id="5" creationId="{00000000-0000-0000-0000-000000000000}"/>
          </ac:picMkLst>
        </pc:picChg>
      </pc:sldChg>
      <pc:sldChg chg="modSp">
        <pc:chgData name="Leanne Grove" userId="616ad09b-bbd8-4cdf-9f76-a435869509e1" providerId="ADAL" clId="{A30686D4-6ADD-4F87-AA9F-7C7DD4D4B32A}" dt="2019-02-22T03:55:15.795" v="1189"/>
        <pc:sldMkLst>
          <pc:docMk/>
          <pc:sldMk cId="1221715033" sldId="267"/>
        </pc:sldMkLst>
        <pc:spChg chg="ord">
          <ac:chgData name="Leanne Grove" userId="616ad09b-bbd8-4cdf-9f76-a435869509e1" providerId="ADAL" clId="{A30686D4-6ADD-4F87-AA9F-7C7DD4D4B32A}" dt="2019-02-22T03:47:02.822" v="47"/>
          <ac:spMkLst>
            <pc:docMk/>
            <pc:sldMk cId="1221715033" sldId="267"/>
            <ac:spMk id="4" creationId="{5DF0F1CC-7804-E945-961E-E8AB60085DD0}"/>
          </ac:spMkLst>
        </pc:spChg>
        <pc:spChg chg="mod">
          <ac:chgData name="Leanne Grove" userId="616ad09b-bbd8-4cdf-9f76-a435869509e1" providerId="ADAL" clId="{A30686D4-6ADD-4F87-AA9F-7C7DD4D4B32A}" dt="2019-02-22T03:55:15.795" v="1189"/>
          <ac:spMkLst>
            <pc:docMk/>
            <pc:sldMk cId="1221715033" sldId="267"/>
            <ac:spMk id="6" creationId="{00000000-0000-0000-0000-000000000000}"/>
          </ac:spMkLst>
        </pc:spChg>
      </pc:sldChg>
      <pc:sldChg chg="modSp">
        <pc:chgData name="Leanne Grove" userId="616ad09b-bbd8-4cdf-9f76-a435869509e1" providerId="ADAL" clId="{A30686D4-6ADD-4F87-AA9F-7C7DD4D4B32A}" dt="2019-02-22T03:55:20.657" v="1192"/>
        <pc:sldMkLst>
          <pc:docMk/>
          <pc:sldMk cId="1827408194" sldId="268"/>
        </pc:sldMkLst>
        <pc:spChg chg="ord">
          <ac:chgData name="Leanne Grove" userId="616ad09b-bbd8-4cdf-9f76-a435869509e1" providerId="ADAL" clId="{A30686D4-6ADD-4F87-AA9F-7C7DD4D4B32A}" dt="2019-02-22T03:47:27.615" v="62"/>
          <ac:spMkLst>
            <pc:docMk/>
            <pc:sldMk cId="1827408194" sldId="268"/>
            <ac:spMk id="2" creationId="{00000000-0000-0000-0000-000000000000}"/>
          </ac:spMkLst>
        </pc:spChg>
        <pc:spChg chg="ord">
          <ac:chgData name="Leanne Grove" userId="616ad09b-bbd8-4cdf-9f76-a435869509e1" providerId="ADAL" clId="{A30686D4-6ADD-4F87-AA9F-7C7DD4D4B32A}" dt="2019-02-22T03:47:31.437" v="66"/>
          <ac:spMkLst>
            <pc:docMk/>
            <pc:sldMk cId="1827408194" sldId="268"/>
            <ac:spMk id="3" creationId="{00000000-0000-0000-0000-000000000000}"/>
          </ac:spMkLst>
        </pc:spChg>
        <pc:spChg chg="mod">
          <ac:chgData name="Leanne Grove" userId="616ad09b-bbd8-4cdf-9f76-a435869509e1" providerId="ADAL" clId="{A30686D4-6ADD-4F87-AA9F-7C7DD4D4B32A}" dt="2019-02-22T03:51:51.479" v="810" actId="962"/>
          <ac:spMkLst>
            <pc:docMk/>
            <pc:sldMk cId="1827408194" sldId="268"/>
            <ac:spMk id="5" creationId="{00000000-0000-0000-0000-000000000000}"/>
          </ac:spMkLst>
        </pc:spChg>
        <pc:spChg chg="mod">
          <ac:chgData name="Leanne Grove" userId="616ad09b-bbd8-4cdf-9f76-a435869509e1" providerId="ADAL" clId="{A30686D4-6ADD-4F87-AA9F-7C7DD4D4B32A}" dt="2019-02-22T03:52:00.732" v="886" actId="962"/>
          <ac:spMkLst>
            <pc:docMk/>
            <pc:sldMk cId="1827408194" sldId="268"/>
            <ac:spMk id="6" creationId="{00000000-0000-0000-0000-000000000000}"/>
          </ac:spMkLst>
        </pc:spChg>
        <pc:spChg chg="mod ord">
          <ac:chgData name="Leanne Grove" userId="616ad09b-bbd8-4cdf-9f76-a435869509e1" providerId="ADAL" clId="{A30686D4-6ADD-4F87-AA9F-7C7DD4D4B32A}" dt="2019-02-22T03:55:20.657" v="1192"/>
          <ac:spMkLst>
            <pc:docMk/>
            <pc:sldMk cId="1827408194" sldId="268"/>
            <ac:spMk id="7" creationId="{00000000-0000-0000-0000-000000000000}"/>
          </ac:spMkLst>
        </pc:spChg>
        <pc:picChg chg="mod ord">
          <ac:chgData name="Leanne Grove" userId="616ad09b-bbd8-4cdf-9f76-a435869509e1" providerId="ADAL" clId="{A30686D4-6ADD-4F87-AA9F-7C7DD4D4B32A}" dt="2019-02-22T03:52:20.187" v="916" actId="962"/>
          <ac:picMkLst>
            <pc:docMk/>
            <pc:sldMk cId="1827408194" sldId="268"/>
            <ac:picMk id="4" creationId="{3FA69ABB-2C18-4FE5-8CC6-45796C8A41CF}"/>
          </ac:picMkLst>
        </pc:picChg>
      </pc:sldChg>
      <pc:sldChg chg="modSp">
        <pc:chgData name="Leanne Grove" userId="616ad09b-bbd8-4cdf-9f76-a435869509e1" providerId="ADAL" clId="{A30686D4-6ADD-4F87-AA9F-7C7DD4D4B32A}" dt="2019-02-22T03:57:09.279" v="1199"/>
        <pc:sldMkLst>
          <pc:docMk/>
          <pc:sldMk cId="2848021359" sldId="279"/>
        </pc:sldMkLst>
        <pc:spChg chg="ord">
          <ac:chgData name="Leanne Grove" userId="616ad09b-bbd8-4cdf-9f76-a435869509e1" providerId="ADAL" clId="{A30686D4-6ADD-4F87-AA9F-7C7DD4D4B32A}" dt="2019-02-22T03:43:54.055" v="29"/>
          <ac:spMkLst>
            <pc:docMk/>
            <pc:sldMk cId="2848021359" sldId="279"/>
            <ac:spMk id="2" creationId="{00000000-0000-0000-0000-000000000000}"/>
          </ac:spMkLst>
        </pc:spChg>
        <pc:spChg chg="mod ord">
          <ac:chgData name="Leanne Grove" userId="616ad09b-bbd8-4cdf-9f76-a435869509e1" providerId="ADAL" clId="{A30686D4-6ADD-4F87-AA9F-7C7DD4D4B32A}" dt="2019-02-22T03:51:22.817" v="644" actId="962"/>
          <ac:spMkLst>
            <pc:docMk/>
            <pc:sldMk cId="2848021359" sldId="279"/>
            <ac:spMk id="4" creationId="{116AE49B-22F8-47C4-BDC0-98646805E6E1}"/>
          </ac:spMkLst>
        </pc:spChg>
        <pc:spChg chg="mod">
          <ac:chgData name="Leanne Grove" userId="616ad09b-bbd8-4cdf-9f76-a435869509e1" providerId="ADAL" clId="{A30686D4-6ADD-4F87-AA9F-7C7DD4D4B32A}" dt="2019-02-22T03:55:10.663" v="1186"/>
          <ac:spMkLst>
            <pc:docMk/>
            <pc:sldMk cId="2848021359" sldId="279"/>
            <ac:spMk id="5" creationId="{00000000-0000-0000-0000-000000000000}"/>
          </ac:spMkLst>
        </pc:spChg>
        <pc:spChg chg="mod">
          <ac:chgData name="Leanne Grove" userId="616ad09b-bbd8-4cdf-9f76-a435869509e1" providerId="ADAL" clId="{A30686D4-6ADD-4F87-AA9F-7C7DD4D4B32A}" dt="2019-02-22T03:57:09.279" v="1199"/>
          <ac:spMkLst>
            <pc:docMk/>
            <pc:sldMk cId="2848021359" sldId="279"/>
            <ac:spMk id="11" creationId="{FA30A678-F9BC-754E-AD22-89977B895005}"/>
          </ac:spMkLst>
        </pc:spChg>
      </pc:sldChg>
      <pc:sldChg chg="modSp">
        <pc:chgData name="Leanne Grove" userId="616ad09b-bbd8-4cdf-9f76-a435869509e1" providerId="ADAL" clId="{A30686D4-6ADD-4F87-AA9F-7C7DD4D4B32A}" dt="2019-02-22T03:55:17.549" v="1190"/>
        <pc:sldMkLst>
          <pc:docMk/>
          <pc:sldMk cId="3461465393" sldId="280"/>
        </pc:sldMkLst>
        <pc:spChg chg="ord">
          <ac:chgData name="Leanne Grove" userId="616ad09b-bbd8-4cdf-9f76-a435869509e1" providerId="ADAL" clId="{A30686D4-6ADD-4F87-AA9F-7C7DD4D4B32A}" dt="2019-02-22T03:47:09.340" v="49"/>
          <ac:spMkLst>
            <pc:docMk/>
            <pc:sldMk cId="3461465393" sldId="280"/>
            <ac:spMk id="2" creationId="{00000000-0000-0000-0000-000000000000}"/>
          </ac:spMkLst>
        </pc:spChg>
        <pc:spChg chg="mod">
          <ac:chgData name="Leanne Grove" userId="616ad09b-bbd8-4cdf-9f76-a435869509e1" providerId="ADAL" clId="{A30686D4-6ADD-4F87-AA9F-7C7DD4D4B32A}" dt="2019-02-22T03:55:17.549" v="1190"/>
          <ac:spMkLst>
            <pc:docMk/>
            <pc:sldMk cId="3461465393" sldId="280"/>
            <ac:spMk id="6" creationId="{00000000-0000-0000-0000-000000000000}"/>
          </ac:spMkLst>
        </pc:spChg>
        <pc:picChg chg="mod">
          <ac:chgData name="Leanne Grove" userId="616ad09b-bbd8-4cdf-9f76-a435869509e1" providerId="ADAL" clId="{A30686D4-6ADD-4F87-AA9F-7C7DD4D4B32A}" dt="2019-02-22T03:51:06.562" v="558" actId="962"/>
          <ac:picMkLst>
            <pc:docMk/>
            <pc:sldMk cId="3461465393" sldId="280"/>
            <ac:picMk id="4" creationId="{A3A5CE46-4E4F-4E0F-856D-8F622F38C266}"/>
          </ac:picMkLst>
        </pc:picChg>
      </pc:sldChg>
      <pc:sldChg chg="modSp">
        <pc:chgData name="Leanne Grove" userId="616ad09b-bbd8-4cdf-9f76-a435869509e1" providerId="ADAL" clId="{A30686D4-6ADD-4F87-AA9F-7C7DD4D4B32A}" dt="2019-02-22T03:55:19.095" v="1191"/>
        <pc:sldMkLst>
          <pc:docMk/>
          <pc:sldMk cId="3835544926" sldId="281"/>
        </pc:sldMkLst>
        <pc:spChg chg="ord">
          <ac:chgData name="Leanne Grove" userId="616ad09b-bbd8-4cdf-9f76-a435869509e1" providerId="ADAL" clId="{A30686D4-6ADD-4F87-AA9F-7C7DD4D4B32A}" dt="2019-02-22T03:47:14.196" v="53"/>
          <ac:spMkLst>
            <pc:docMk/>
            <pc:sldMk cId="3835544926" sldId="281"/>
            <ac:spMk id="2" creationId="{00000000-0000-0000-0000-000000000000}"/>
          </ac:spMkLst>
        </pc:spChg>
        <pc:spChg chg="ord">
          <ac:chgData name="Leanne Grove" userId="616ad09b-bbd8-4cdf-9f76-a435869509e1" providerId="ADAL" clId="{A30686D4-6ADD-4F87-AA9F-7C7DD4D4B32A}" dt="2019-02-22T03:47:16.791" v="56"/>
          <ac:spMkLst>
            <pc:docMk/>
            <pc:sldMk cId="3835544926" sldId="281"/>
            <ac:spMk id="3" creationId="{00000000-0000-0000-0000-000000000000}"/>
          </ac:spMkLst>
        </pc:spChg>
        <pc:spChg chg="mod">
          <ac:chgData name="Leanne Grove" userId="616ad09b-bbd8-4cdf-9f76-a435869509e1" providerId="ADAL" clId="{A30686D4-6ADD-4F87-AA9F-7C7DD4D4B32A}" dt="2019-02-22T03:55:19.095" v="1191"/>
          <ac:spMkLst>
            <pc:docMk/>
            <pc:sldMk cId="3835544926" sldId="281"/>
            <ac:spMk id="6" creationId="{00000000-0000-0000-0000-000000000000}"/>
          </ac:spMkLst>
        </pc:spChg>
        <pc:picChg chg="mod ord">
          <ac:chgData name="Leanne Grove" userId="616ad09b-bbd8-4cdf-9f76-a435869509e1" providerId="ADAL" clId="{A30686D4-6ADD-4F87-AA9F-7C7DD4D4B32A}" dt="2019-02-22T03:51:37.458" v="716" actId="962"/>
          <ac:picMkLst>
            <pc:docMk/>
            <pc:sldMk cId="3835544926" sldId="281"/>
            <ac:picMk id="5" creationId="{5EF2E441-A8A8-4850-836C-51ECC80C3E0A}"/>
          </ac:picMkLst>
        </pc:picChg>
      </pc:sldChg>
      <pc:sldChg chg="modSp">
        <pc:chgData name="Leanne Grove" userId="616ad09b-bbd8-4cdf-9f76-a435869509e1" providerId="ADAL" clId="{A30686D4-6ADD-4F87-AA9F-7C7DD4D4B32A}" dt="2019-02-22T03:55:22.475" v="1193"/>
        <pc:sldMkLst>
          <pc:docMk/>
          <pc:sldMk cId="3976325439" sldId="282"/>
        </pc:sldMkLst>
        <pc:spChg chg="ord">
          <ac:chgData name="Leanne Grove" userId="616ad09b-bbd8-4cdf-9f76-a435869509e1" providerId="ADAL" clId="{A30686D4-6ADD-4F87-AA9F-7C7DD4D4B32A}" dt="2019-02-22T03:47:45.320" v="73"/>
          <ac:spMkLst>
            <pc:docMk/>
            <pc:sldMk cId="3976325439" sldId="282"/>
            <ac:spMk id="2" creationId="{00000000-0000-0000-0000-000000000000}"/>
          </ac:spMkLst>
        </pc:spChg>
        <pc:spChg chg="mod">
          <ac:chgData name="Leanne Grove" userId="616ad09b-bbd8-4cdf-9f76-a435869509e1" providerId="ADAL" clId="{A30686D4-6ADD-4F87-AA9F-7C7DD4D4B32A}" dt="2019-02-22T03:55:22.475" v="1193"/>
          <ac:spMkLst>
            <pc:docMk/>
            <pc:sldMk cId="3976325439" sldId="282"/>
            <ac:spMk id="6" creationId="{00000000-0000-0000-0000-000000000000}"/>
          </ac:spMkLst>
        </pc:spChg>
        <pc:picChg chg="mod">
          <ac:chgData name="Leanne Grove" userId="616ad09b-bbd8-4cdf-9f76-a435869509e1" providerId="ADAL" clId="{A30686D4-6ADD-4F87-AA9F-7C7DD4D4B32A}" dt="2019-02-22T03:52:27.879" v="966" actId="962"/>
          <ac:picMkLst>
            <pc:docMk/>
            <pc:sldMk cId="3976325439" sldId="282"/>
            <ac:picMk id="5" creationId="{426B31BB-E87F-40BC-A9FC-F42512E1C93B}"/>
          </ac:picMkLst>
        </pc:picChg>
      </pc:sldChg>
      <pc:sldChg chg="modSp">
        <pc:chgData name="Leanne Grove" userId="616ad09b-bbd8-4cdf-9f76-a435869509e1" providerId="ADAL" clId="{A30686D4-6ADD-4F87-AA9F-7C7DD4D4B32A}" dt="2019-02-22T03:55:24.095" v="1194"/>
        <pc:sldMkLst>
          <pc:docMk/>
          <pc:sldMk cId="3831507013" sldId="283"/>
        </pc:sldMkLst>
        <pc:spChg chg="ord">
          <ac:chgData name="Leanne Grove" userId="616ad09b-bbd8-4cdf-9f76-a435869509e1" providerId="ADAL" clId="{A30686D4-6ADD-4F87-AA9F-7C7DD4D4B32A}" dt="2019-02-22T03:47:50.577" v="75"/>
          <ac:spMkLst>
            <pc:docMk/>
            <pc:sldMk cId="3831507013" sldId="283"/>
            <ac:spMk id="2" creationId="{00000000-0000-0000-0000-000000000000}"/>
          </ac:spMkLst>
        </pc:spChg>
        <pc:spChg chg="mod">
          <ac:chgData name="Leanne Grove" userId="616ad09b-bbd8-4cdf-9f76-a435869509e1" providerId="ADAL" clId="{A30686D4-6ADD-4F87-AA9F-7C7DD4D4B32A}" dt="2019-02-22T03:55:24.095" v="1194"/>
          <ac:spMkLst>
            <pc:docMk/>
            <pc:sldMk cId="3831507013" sldId="283"/>
            <ac:spMk id="6" creationId="{00000000-0000-0000-0000-000000000000}"/>
          </ac:spMkLst>
        </pc:spChg>
        <pc:picChg chg="mod">
          <ac:chgData name="Leanne Grove" userId="616ad09b-bbd8-4cdf-9f76-a435869509e1" providerId="ADAL" clId="{A30686D4-6ADD-4F87-AA9F-7C7DD4D4B32A}" dt="2019-02-22T03:52:37.564" v="1030" actId="962"/>
          <ac:picMkLst>
            <pc:docMk/>
            <pc:sldMk cId="3831507013" sldId="283"/>
            <ac:picMk id="4" creationId="{C47EC39A-1225-45E0-B46A-C906C83D7AAB}"/>
          </ac:picMkLst>
        </pc:picChg>
      </pc:sldChg>
      <pc:sldChg chg="modSp">
        <pc:chgData name="Leanne Grove" userId="616ad09b-bbd8-4cdf-9f76-a435869509e1" providerId="ADAL" clId="{A30686D4-6ADD-4F87-AA9F-7C7DD4D4B32A}" dt="2019-02-22T03:55:25.554" v="1195"/>
        <pc:sldMkLst>
          <pc:docMk/>
          <pc:sldMk cId="685721908" sldId="284"/>
        </pc:sldMkLst>
        <pc:spChg chg="ord">
          <ac:chgData name="Leanne Grove" userId="616ad09b-bbd8-4cdf-9f76-a435869509e1" providerId="ADAL" clId="{A30686D4-6ADD-4F87-AA9F-7C7DD4D4B32A}" dt="2019-02-22T03:47:56.021" v="76"/>
          <ac:spMkLst>
            <pc:docMk/>
            <pc:sldMk cId="685721908" sldId="284"/>
            <ac:spMk id="2" creationId="{00000000-0000-0000-0000-000000000000}"/>
          </ac:spMkLst>
        </pc:spChg>
        <pc:spChg chg="mod ord">
          <ac:chgData name="Leanne Grove" userId="616ad09b-bbd8-4cdf-9f76-a435869509e1" providerId="ADAL" clId="{A30686D4-6ADD-4F87-AA9F-7C7DD4D4B32A}" dt="2019-02-22T03:55:25.554" v="1195"/>
          <ac:spMkLst>
            <pc:docMk/>
            <pc:sldMk cId="685721908" sldId="284"/>
            <ac:spMk id="6" creationId="{00000000-0000-0000-0000-000000000000}"/>
          </ac:spMkLst>
        </pc:spChg>
        <pc:picChg chg="mod">
          <ac:chgData name="Leanne Grove" userId="616ad09b-bbd8-4cdf-9f76-a435869509e1" providerId="ADAL" clId="{A30686D4-6ADD-4F87-AA9F-7C7DD4D4B32A}" dt="2019-02-22T03:52:42.731" v="1068" actId="962"/>
          <ac:picMkLst>
            <pc:docMk/>
            <pc:sldMk cId="685721908" sldId="284"/>
            <ac:picMk id="5" creationId="{B50BA233-20AA-45E2-AC0E-5588C438FED1}"/>
          </ac:picMkLst>
        </pc:picChg>
      </pc:sldChg>
      <pc:sldChg chg="modSp">
        <pc:chgData name="Leanne Grove" userId="616ad09b-bbd8-4cdf-9f76-a435869509e1" providerId="ADAL" clId="{A30686D4-6ADD-4F87-AA9F-7C7DD4D4B32A}" dt="2019-02-22T03:55:27.355" v="1196"/>
        <pc:sldMkLst>
          <pc:docMk/>
          <pc:sldMk cId="276723850" sldId="285"/>
        </pc:sldMkLst>
        <pc:spChg chg="ord">
          <ac:chgData name="Leanne Grove" userId="616ad09b-bbd8-4cdf-9f76-a435869509e1" providerId="ADAL" clId="{A30686D4-6ADD-4F87-AA9F-7C7DD4D4B32A}" dt="2019-02-22T03:48:00.852" v="78"/>
          <ac:spMkLst>
            <pc:docMk/>
            <pc:sldMk cId="276723850" sldId="285"/>
            <ac:spMk id="2" creationId="{00000000-0000-0000-0000-000000000000}"/>
          </ac:spMkLst>
        </pc:spChg>
        <pc:spChg chg="mod ord">
          <ac:chgData name="Leanne Grove" userId="616ad09b-bbd8-4cdf-9f76-a435869509e1" providerId="ADAL" clId="{A30686D4-6ADD-4F87-AA9F-7C7DD4D4B32A}" dt="2019-02-22T03:55:27.355" v="1196"/>
          <ac:spMkLst>
            <pc:docMk/>
            <pc:sldMk cId="276723850" sldId="285"/>
            <ac:spMk id="6" creationId="{00000000-0000-0000-0000-000000000000}"/>
          </ac:spMkLst>
        </pc:spChg>
        <pc:picChg chg="mod">
          <ac:chgData name="Leanne Grove" userId="616ad09b-bbd8-4cdf-9f76-a435869509e1" providerId="ADAL" clId="{A30686D4-6ADD-4F87-AA9F-7C7DD4D4B32A}" dt="2019-02-22T03:52:50.479" v="1116" actId="962"/>
          <ac:picMkLst>
            <pc:docMk/>
            <pc:sldMk cId="276723850" sldId="285"/>
            <ac:picMk id="4" creationId="{E6B5B97A-5898-4AD2-9C1E-0174037C5CEA}"/>
          </ac:picMkLst>
        </pc:picChg>
      </pc:sldChg>
      <pc:sldChg chg="modSp">
        <pc:chgData name="Leanne Grove" userId="616ad09b-bbd8-4cdf-9f76-a435869509e1" providerId="ADAL" clId="{A30686D4-6ADD-4F87-AA9F-7C7DD4D4B32A}" dt="2019-02-22T03:55:28.748" v="1197"/>
        <pc:sldMkLst>
          <pc:docMk/>
          <pc:sldMk cId="4227286268" sldId="286"/>
        </pc:sldMkLst>
        <pc:spChg chg="ord">
          <ac:chgData name="Leanne Grove" userId="616ad09b-bbd8-4cdf-9f76-a435869509e1" providerId="ADAL" clId="{A30686D4-6ADD-4F87-AA9F-7C7DD4D4B32A}" dt="2019-02-22T03:48:06.312" v="80"/>
          <ac:spMkLst>
            <pc:docMk/>
            <pc:sldMk cId="4227286268" sldId="286"/>
            <ac:spMk id="2" creationId="{00000000-0000-0000-0000-000000000000}"/>
          </ac:spMkLst>
        </pc:spChg>
        <pc:spChg chg="mod">
          <ac:chgData name="Leanne Grove" userId="616ad09b-bbd8-4cdf-9f76-a435869509e1" providerId="ADAL" clId="{A30686D4-6ADD-4F87-AA9F-7C7DD4D4B32A}" dt="2019-02-22T03:55:28.748" v="1197"/>
          <ac:spMkLst>
            <pc:docMk/>
            <pc:sldMk cId="4227286268" sldId="286"/>
            <ac:spMk id="6" creationId="{00000000-0000-0000-0000-000000000000}"/>
          </ac:spMkLst>
        </pc:spChg>
        <pc:picChg chg="mod ord">
          <ac:chgData name="Leanne Grove" userId="616ad09b-bbd8-4cdf-9f76-a435869509e1" providerId="ADAL" clId="{A30686D4-6ADD-4F87-AA9F-7C7DD4D4B32A}" dt="2019-02-22T03:52:57.139" v="1160" actId="962"/>
          <ac:picMkLst>
            <pc:docMk/>
            <pc:sldMk cId="4227286268" sldId="286"/>
            <ac:picMk id="5" creationId="{425432D2-AD30-4C7B-9552-696411114F8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E105466-A4BC-A242-8188-84658E142954}" type="datetimeFigureOut">
              <a:rPr lang="en-US" smtClean="0"/>
              <a:t>2/22/2019</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5F8233A-E4DD-DD4B-A2C1-6C0BE2695233}" type="slidenum">
              <a:rPr lang="en-US" smtClean="0"/>
              <a:t>‹#›</a:t>
            </a:fld>
            <a:endParaRPr lang="en-US"/>
          </a:p>
        </p:txBody>
      </p:sp>
    </p:spTree>
    <p:extLst>
      <p:ext uri="{BB962C8B-B14F-4D97-AF65-F5344CB8AC3E}">
        <p14:creationId xmlns:p14="http://schemas.microsoft.com/office/powerpoint/2010/main" val="307833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legislation.nsw.gov.au/maintop/view/inforce/epi+396+2004+cd+0+N"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www.legislation.nsw.gov.au/viewtop/inforce/epi+572+2008+FIRST+0+N/?fullquery=((("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5F8233A-E4DD-DD4B-A2C1-6C0BE2695233}" type="slidenum">
              <a:rPr lang="en-US" smtClean="0"/>
              <a:t>1</a:t>
            </a:fld>
            <a:endParaRPr lang="en-US"/>
          </a:p>
        </p:txBody>
      </p:sp>
    </p:spTree>
    <p:extLst>
      <p:ext uri="{BB962C8B-B14F-4D97-AF65-F5344CB8AC3E}">
        <p14:creationId xmlns:p14="http://schemas.microsoft.com/office/powerpoint/2010/main" val="3948884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Page 13 of the guide</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Floor space ratio (FSR) determines the floor area you can build compared to the size of your block.</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The combination of development standards like height and FSR and other controls, like setbacks, determine the size of the house you can build. When combined with natural features, like slope and drainage, it also determines where you can build. - This comment refers to all standards and constraints not just FSR.</a:t>
            </a:r>
          </a:p>
          <a:p>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10</a:t>
            </a:fld>
            <a:endParaRPr lang="en-US"/>
          </a:p>
        </p:txBody>
      </p:sp>
    </p:spTree>
    <p:extLst>
      <p:ext uri="{BB962C8B-B14F-4D97-AF65-F5344CB8AC3E}">
        <p14:creationId xmlns:p14="http://schemas.microsoft.com/office/powerpoint/2010/main" val="1839530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Now let’s take a look at this video showing how the process works, and then we can look at each step together in a bit more detail.</a:t>
            </a:r>
            <a:endParaRPr lang="en-AU" b="0" dirty="0"/>
          </a:p>
        </p:txBody>
      </p:sp>
      <p:sp>
        <p:nvSpPr>
          <p:cNvPr id="4" name="Slide Number Placeholder 3"/>
          <p:cNvSpPr>
            <a:spLocks noGrp="1"/>
          </p:cNvSpPr>
          <p:nvPr>
            <p:ph type="sldNum" sz="quarter" idx="10"/>
          </p:nvPr>
        </p:nvSpPr>
        <p:spPr/>
        <p:txBody>
          <a:bodyPr/>
          <a:lstStyle/>
          <a:p>
            <a:fld id="{85F8233A-E4DD-DD4B-A2C1-6C0BE2695233}" type="slidenum">
              <a:rPr lang="en-US" smtClean="0"/>
              <a:t>11</a:t>
            </a:fld>
            <a:endParaRPr lang="en-US"/>
          </a:p>
        </p:txBody>
      </p:sp>
    </p:spTree>
    <p:extLst>
      <p:ext uri="{BB962C8B-B14F-4D97-AF65-F5344CB8AC3E}">
        <p14:creationId xmlns:p14="http://schemas.microsoft.com/office/powerpoint/2010/main" val="1681117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The first stage is about doing your homework so the house you build sits comfortably on your land and does not cause problems for your neighbours and the community.</a:t>
            </a:r>
            <a:endParaRPr lang="en-AU" b="0" dirty="0"/>
          </a:p>
        </p:txBody>
      </p:sp>
      <p:sp>
        <p:nvSpPr>
          <p:cNvPr id="4" name="Slide Number Placeholder 3"/>
          <p:cNvSpPr>
            <a:spLocks noGrp="1"/>
          </p:cNvSpPr>
          <p:nvPr>
            <p:ph type="sldNum" sz="quarter" idx="10"/>
          </p:nvPr>
        </p:nvSpPr>
        <p:spPr/>
        <p:txBody>
          <a:bodyPr/>
          <a:lstStyle/>
          <a:p>
            <a:fld id="{85F8233A-E4DD-DD4B-A2C1-6C0BE2695233}" type="slidenum">
              <a:rPr lang="en-US" smtClean="0"/>
              <a:t>12</a:t>
            </a:fld>
            <a:endParaRPr lang="en-US"/>
          </a:p>
        </p:txBody>
      </p:sp>
    </p:spTree>
    <p:extLst>
      <p:ext uri="{BB962C8B-B14F-4D97-AF65-F5344CB8AC3E}">
        <p14:creationId xmlns:p14="http://schemas.microsoft.com/office/powerpoint/2010/main" val="3252703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Pages 19 &amp; 20 of the guide</a:t>
            </a:r>
          </a:p>
          <a:p>
            <a:endParaRPr lang="en-AU" sz="1200" b="1" kern="1200" dirty="0">
              <a:solidFill>
                <a:schemeClr val="tx1"/>
              </a:solidFill>
              <a:effectLst/>
              <a:latin typeface="+mn-lt"/>
              <a:ea typeface="+mn-ea"/>
              <a:cs typeface="+mn-cs"/>
            </a:endParaRPr>
          </a:p>
          <a:p>
            <a:r>
              <a:rPr lang="en-AU" sz="1200" b="1" kern="1200" dirty="0">
                <a:solidFill>
                  <a:schemeClr val="tx1"/>
                </a:solidFill>
                <a:effectLst/>
                <a:latin typeface="+mn-lt"/>
                <a:ea typeface="+mn-ea"/>
                <a:cs typeface="+mn-cs"/>
              </a:rPr>
              <a:t>Site analysis</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A bird’s-eye-view plan showing:</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where the sun is;</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buildings;</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trees;</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drainage;</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access; and</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what’s on adjoining sites (including the street).</a:t>
            </a:r>
          </a:p>
          <a:p>
            <a:pPr marL="628650" lvl="1"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 Site analysis is a first step in good design: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consider the type and scale of your proposal;</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investigate your site and its relationship to development on adjoining lands i.e. solar access and site constraints as well as the circumstances of your neighbours; and</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get the feel of the area and think if your proposal will fit in with the area’s character.</a:t>
            </a:r>
          </a:p>
          <a:p>
            <a:pPr marL="628650" lvl="1"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Site analysis </a:t>
            </a:r>
            <a:r>
              <a:rPr lang="en-AU" dirty="0"/>
              <a:t>is important because it enables you/council to understand how the structure will sit on the land. It is also a chance to address any environmental constraints in the design. </a:t>
            </a:r>
          </a:p>
        </p:txBody>
      </p:sp>
      <p:sp>
        <p:nvSpPr>
          <p:cNvPr id="4" name="Slide Number Placeholder 3"/>
          <p:cNvSpPr>
            <a:spLocks noGrp="1"/>
          </p:cNvSpPr>
          <p:nvPr>
            <p:ph type="sldNum" sz="quarter" idx="10"/>
          </p:nvPr>
        </p:nvSpPr>
        <p:spPr/>
        <p:txBody>
          <a:bodyPr/>
          <a:lstStyle/>
          <a:p>
            <a:fld id="{85F8233A-E4DD-DD4B-A2C1-6C0BE2695233}" type="slidenum">
              <a:rPr lang="en-US" smtClean="0"/>
              <a:t>13</a:t>
            </a:fld>
            <a:endParaRPr lang="en-US"/>
          </a:p>
        </p:txBody>
      </p:sp>
    </p:spTree>
    <p:extLst>
      <p:ext uri="{BB962C8B-B14F-4D97-AF65-F5344CB8AC3E}">
        <p14:creationId xmlns:p14="http://schemas.microsoft.com/office/powerpoint/2010/main" val="555917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Page 19 of the guide</a:t>
            </a:r>
          </a:p>
          <a:p>
            <a:pPr marL="171450" indent="-171450">
              <a:buFont typeface="Arial" panose="020B0604020202020204" pitchFamily="34" charset="0"/>
              <a:buChar char="•"/>
            </a:pPr>
            <a:endParaRPr lang="en-AU" b="1" dirty="0"/>
          </a:p>
          <a:p>
            <a:pPr marL="171450" indent="-171450">
              <a:buFont typeface="Arial" panose="020B0604020202020204" pitchFamily="34" charset="0"/>
              <a:buChar char="•"/>
            </a:pPr>
            <a:r>
              <a:rPr lang="en-AU" dirty="0"/>
              <a:t>NSW Planning Portal</a:t>
            </a:r>
          </a:p>
          <a:p>
            <a:pPr marL="628650" lvl="1" indent="-171450">
              <a:buFont typeface="Arial" panose="020B0604020202020204" pitchFamily="34" charset="0"/>
              <a:buChar char="–"/>
            </a:pPr>
            <a:r>
              <a:rPr lang="en-AU" dirty="0"/>
              <a:t>enables you to check the zoning of your land and the standards that apply, e.g. height, FSR;</a:t>
            </a:r>
          </a:p>
          <a:p>
            <a:pPr marL="628650" lvl="1" indent="-171450">
              <a:buFont typeface="Arial" panose="020B0604020202020204" pitchFamily="34" charset="0"/>
              <a:buChar char="–"/>
            </a:pPr>
            <a:r>
              <a:rPr lang="en-AU" dirty="0"/>
              <a:t>will also show other features like environmentally sensitive land and heritage conservation matters; and</a:t>
            </a:r>
          </a:p>
          <a:p>
            <a:pPr marL="628650" lvl="1" indent="-171450">
              <a:buFont typeface="Arial" panose="020B0604020202020204" pitchFamily="34" charset="0"/>
              <a:buChar char="–"/>
            </a:pPr>
            <a:r>
              <a:rPr lang="en-AU" dirty="0"/>
              <a:t>enables you to print a planning report to summarise this information.</a:t>
            </a:r>
          </a:p>
          <a:p>
            <a:pPr marL="628650" lvl="1" indent="-171450">
              <a:buFont typeface="Arial" panose="020B0604020202020204" pitchFamily="34" charset="0"/>
              <a:buChar char="–"/>
            </a:pPr>
            <a:endParaRPr lang="en-AU" dirty="0"/>
          </a:p>
          <a:p>
            <a:pPr marL="171450" lvl="0" indent="-171450">
              <a:buFont typeface="Arial" panose="020B0604020202020204" pitchFamily="34" charset="0"/>
              <a:buChar char="•"/>
            </a:pPr>
            <a:r>
              <a:rPr lang="en-AU" dirty="0"/>
              <a:t>The council website will also contain similar information.</a:t>
            </a:r>
          </a:p>
        </p:txBody>
      </p:sp>
      <p:sp>
        <p:nvSpPr>
          <p:cNvPr id="4" name="Slide Number Placeholder 3"/>
          <p:cNvSpPr>
            <a:spLocks noGrp="1"/>
          </p:cNvSpPr>
          <p:nvPr>
            <p:ph type="sldNum" sz="quarter" idx="10"/>
          </p:nvPr>
        </p:nvSpPr>
        <p:spPr/>
        <p:txBody>
          <a:bodyPr/>
          <a:lstStyle/>
          <a:p>
            <a:fld id="{85F8233A-E4DD-DD4B-A2C1-6C0BE2695233}" type="slidenum">
              <a:rPr lang="en-US" smtClean="0"/>
              <a:t>14</a:t>
            </a:fld>
            <a:endParaRPr lang="en-US"/>
          </a:p>
        </p:txBody>
      </p:sp>
    </p:spTree>
    <p:extLst>
      <p:ext uri="{BB962C8B-B14F-4D97-AF65-F5344CB8AC3E}">
        <p14:creationId xmlns:p14="http://schemas.microsoft.com/office/powerpoint/2010/main" val="1901069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 21 of the guide</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Engage appropriately skilled professionals such as:</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an architect or building designer to prepare (and cost) your plans; and</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a number of specialists, depending on your site and your proposal, e.g. land surveyor, engineer, town planner, heritage expert.</a:t>
            </a:r>
          </a:p>
          <a:p>
            <a:pPr marL="628650" lvl="1"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b="0" kern="1200" dirty="0">
                <a:solidFill>
                  <a:schemeClr val="tx1"/>
                </a:solidFill>
                <a:effectLst/>
                <a:latin typeface="+mn-lt"/>
                <a:ea typeface="+mn-ea"/>
                <a:cs typeface="+mn-cs"/>
              </a:rPr>
              <a:t>You should move on this early</a:t>
            </a:r>
            <a:r>
              <a:rPr lang="en-AU" sz="1200" b="1" kern="120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as specialists are busy and coordination/project management is important.</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As you move towards building approval and construction you will need an accredited certifier (council or private), a principal contractor (builder) and sub-contractors.</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You can find skilled professionals by:</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asking around where people have done work you like;</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searching professional organisations’ websites; and</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looking at council’s DA register for similar DAs already lodged and the attached reports.</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F8233A-E4DD-DD4B-A2C1-6C0BE2695233}" type="slidenum">
              <a:rPr lang="en-US" smtClean="0"/>
              <a:t>15</a:t>
            </a:fld>
            <a:endParaRPr lang="en-US"/>
          </a:p>
        </p:txBody>
      </p:sp>
    </p:spTree>
    <p:extLst>
      <p:ext uri="{BB962C8B-B14F-4D97-AF65-F5344CB8AC3E}">
        <p14:creationId xmlns:p14="http://schemas.microsoft.com/office/powerpoint/2010/main" val="1713956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 23 of the guide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200" kern="1200" dirty="0">
                <a:solidFill>
                  <a:schemeClr val="tx1"/>
                </a:solidFill>
                <a:effectLst/>
                <a:latin typeface="+mn-lt"/>
                <a:ea typeface="+mn-ea"/>
                <a:cs typeface="+mn-cs"/>
              </a:rPr>
              <a:t>Once you have a clear idea of your proposal, you should discuss it with your neighbours.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dirty="0"/>
          </a:p>
          <a:p>
            <a:pPr marL="171450" indent="-171450">
              <a:buFont typeface="Arial" panose="020B0604020202020204" pitchFamily="34" charset="0"/>
              <a:buChar char="•"/>
            </a:pPr>
            <a:r>
              <a:rPr lang="en-AU" dirty="0"/>
              <a:t>You could role-play with your neighbours and consider the possible effects your development could potentially have on them e.g. privacy, access to the sun and views. </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Talking to your neighbours is especially important if you are seeking to vary development standards, e.g. height, FSR, setbacks.</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If your neighbours agree, encourage them to make positive submissions to council.</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A project home is a good way to select and construct a house of your choosing. However, characteristics of your site may require some additional works and expense like:</a:t>
            </a:r>
          </a:p>
          <a:p>
            <a:pPr marL="628650" lvl="1" indent="-171450">
              <a:buFont typeface="Arial" panose="020B0604020202020204" pitchFamily="34" charset="0"/>
              <a:buChar char="–"/>
            </a:pPr>
            <a:r>
              <a:rPr lang="en-AU" dirty="0"/>
              <a:t>additional cut and fill to create level surfaces;</a:t>
            </a:r>
          </a:p>
          <a:p>
            <a:pPr marL="628650" lvl="1" indent="-171450">
              <a:buFont typeface="Arial" panose="020B0604020202020204" pitchFamily="34" charset="0"/>
              <a:buChar char="–"/>
            </a:pPr>
            <a:r>
              <a:rPr lang="en-AU" dirty="0"/>
              <a:t>retaining walls; and</a:t>
            </a:r>
          </a:p>
          <a:p>
            <a:pPr marL="628650" lvl="1" indent="-171450">
              <a:buFont typeface="Arial" panose="020B0604020202020204" pitchFamily="34" charset="0"/>
              <a:buChar char="–"/>
            </a:pPr>
            <a:r>
              <a:rPr lang="en-AU" dirty="0"/>
              <a:t>modified vehicle access and garages due to shape and slope of your lot.</a:t>
            </a:r>
          </a:p>
          <a:p>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16</a:t>
            </a:fld>
            <a:endParaRPr lang="en-US"/>
          </a:p>
        </p:txBody>
      </p:sp>
    </p:spTree>
    <p:extLst>
      <p:ext uri="{BB962C8B-B14F-4D97-AF65-F5344CB8AC3E}">
        <p14:creationId xmlns:p14="http://schemas.microsoft.com/office/powerpoint/2010/main" val="743560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Page 23 of the guide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type of information that accompanies an application will vary depending on your proposal and site circumstances. </a:t>
            </a:r>
          </a:p>
          <a:p>
            <a:r>
              <a:rPr lang="en-US" sz="1200" kern="1200" dirty="0">
                <a:solidFill>
                  <a:schemeClr val="tx1"/>
                </a:solidFill>
                <a:effectLst/>
                <a:latin typeface="+mn-lt"/>
                <a:ea typeface="+mn-ea"/>
                <a:cs typeface="+mn-cs"/>
              </a:rPr>
              <a:t>Typically, information would include:</a:t>
            </a:r>
            <a:endParaRPr lang="en-AU"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Owner’s consent (if you are not the owner);</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 formal ‘Statement of Environmental Effects’ (SEE);</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Site survey;</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Site analysis</a:t>
            </a:r>
            <a:r>
              <a:rPr lang="en-US" sz="1200" b="0" kern="1200" dirty="0">
                <a:solidFill>
                  <a:schemeClr val="tx1"/>
                </a:solidFill>
                <a:effectLst/>
                <a:latin typeface="+mn-lt"/>
                <a:ea typeface="+mn-ea"/>
                <a:cs typeface="+mn-cs"/>
              </a:rPr>
              <a:t>;</a:t>
            </a:r>
            <a:endParaRPr lang="en-AU" sz="1200" b="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 BASIX certificate — energy efficiency report for new homes or alterations and additions greater than $50,000;</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Architectural plans — plan, elevation and section;</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Written objection to vary 'principal development standards' (Clause 4.6) if needed, e.g. height, FSR;</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Landscape plans;</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Drainage plans;</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Shadow diagrams; and</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Arborist report.</a:t>
            </a: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AU" dirty="0"/>
          </a:p>
          <a:p>
            <a:pPr marL="0" indent="0">
              <a:buFont typeface="Arial" panose="020B0604020202020204" pitchFamily="34" charset="0"/>
              <a:buNone/>
            </a:pPr>
            <a:r>
              <a:rPr lang="en-AU" dirty="0"/>
              <a:t>Most councils have a duty planner available to talk to during office hours</a:t>
            </a:r>
            <a:endParaRPr lang="en-AU" b="1" dirty="0"/>
          </a:p>
          <a:p>
            <a:pPr marL="171450" indent="-171450">
              <a:buFont typeface="Arial" panose="020B0604020202020204" pitchFamily="34" charset="0"/>
              <a:buChar char="•"/>
            </a:pPr>
            <a:endParaRPr lang="en-AU" b="1" dirty="0"/>
          </a:p>
          <a:p>
            <a:pPr marL="171450" indent="-171450">
              <a:buFont typeface="Arial" panose="020B0604020202020204" pitchFamily="34" charset="0"/>
              <a:buChar char="•"/>
            </a:pPr>
            <a:r>
              <a:rPr lang="en-AU" b="1" dirty="0"/>
              <a:t>Statement of Environmental Effects </a:t>
            </a:r>
            <a:r>
              <a:rPr lang="en-AU" dirty="0"/>
              <a:t>— describes and details the effects a development proposal will have on the environment and advises on how best to manage environmental impacts arising.</a:t>
            </a:r>
          </a:p>
          <a:p>
            <a:pPr marL="171450" indent="-171450">
              <a:buFont typeface="Arial" panose="020B0604020202020204" pitchFamily="34" charset="0"/>
              <a:buChar char="•"/>
            </a:pPr>
            <a:r>
              <a:rPr lang="en-AU" b="1" dirty="0"/>
              <a:t>BASIX Certificate </a:t>
            </a:r>
            <a:r>
              <a:rPr lang="en-AU" dirty="0"/>
              <a:t>— ensures that new and upgraded homes across the state produce fewer greenhouse gas emissions and reduce water consumption, by setting energy and water reduction targets for all new dwellings. BASIX certificates are mandatory for:</a:t>
            </a:r>
          </a:p>
          <a:p>
            <a:pPr marL="628650" lvl="1" indent="-171450">
              <a:buFont typeface="Arial" panose="020B0604020202020204" pitchFamily="34" charset="0"/>
              <a:buChar char="–"/>
            </a:pPr>
            <a:r>
              <a:rPr lang="en-AU" dirty="0"/>
              <a:t>all new dwellings;</a:t>
            </a:r>
          </a:p>
          <a:p>
            <a:pPr marL="628650" lvl="1" indent="-171450">
              <a:buFont typeface="Arial" panose="020B0604020202020204" pitchFamily="34" charset="0"/>
              <a:buChar char="–"/>
            </a:pPr>
            <a:r>
              <a:rPr lang="en-AU" dirty="0"/>
              <a:t>alterations and additions of $50,000 or more; and/or</a:t>
            </a:r>
          </a:p>
          <a:p>
            <a:pPr marL="628650" lvl="1" indent="-171450">
              <a:buFont typeface="Arial" panose="020B0604020202020204" pitchFamily="34" charset="0"/>
              <a:buChar char="–"/>
            </a:pPr>
            <a:r>
              <a:rPr lang="en-AU" dirty="0"/>
              <a:t>swimming pools of 40,000 litres or more.</a:t>
            </a:r>
          </a:p>
          <a:p>
            <a:pPr marL="171450" indent="-171450">
              <a:buFont typeface="Arial" panose="020B0604020202020204" pitchFamily="34" charset="0"/>
              <a:buChar char="•"/>
            </a:pPr>
            <a:r>
              <a:rPr lang="en-AU" b="1" dirty="0"/>
              <a:t>Clause 4.6</a:t>
            </a:r>
            <a:r>
              <a:rPr lang="en-AU" dirty="0"/>
              <a:t> — The objection needs to justify that, in your circumstances, the standard is unreasonable and unnecessary. Councils will not do this lightly.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F8233A-E4DD-DD4B-A2C1-6C0BE2695233}" type="slidenum">
              <a:rPr lang="en-US" smtClean="0"/>
              <a:t>17</a:t>
            </a:fld>
            <a:endParaRPr lang="en-US"/>
          </a:p>
        </p:txBody>
      </p:sp>
    </p:spTree>
    <p:extLst>
      <p:ext uri="{BB962C8B-B14F-4D97-AF65-F5344CB8AC3E}">
        <p14:creationId xmlns:p14="http://schemas.microsoft.com/office/powerpoint/2010/main" val="3473224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The second stage is preparing everything we need to send our development application to council.</a:t>
            </a:r>
            <a:endParaRPr lang="en-AU"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18</a:t>
            </a:fld>
            <a:endParaRPr lang="en-US"/>
          </a:p>
        </p:txBody>
      </p:sp>
    </p:spTree>
    <p:extLst>
      <p:ext uri="{BB962C8B-B14F-4D97-AF65-F5344CB8AC3E}">
        <p14:creationId xmlns:p14="http://schemas.microsoft.com/office/powerpoint/2010/main" val="3940673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Page 24 &amp; 25 of the guide</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Internal referrals are common.</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Some DAs need external referrals: e.g. Transport NSW, Roads &amp; Maritime Services, Rural Fire Service. While legislation requires their response within 40 days, the process is outside council’s control.</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The council officer will assess your application behind the scene and will call you if any issues arise. Calling them constantly will only slow down the assessment process.</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r>
              <a:rPr lang="en-AU" dirty="0"/>
              <a:t>Council may, as good practice, set a 'call back' date to advise you of progress.</a:t>
            </a:r>
          </a:p>
          <a:p>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19</a:t>
            </a:fld>
            <a:endParaRPr lang="en-US"/>
          </a:p>
        </p:txBody>
      </p:sp>
    </p:spTree>
    <p:extLst>
      <p:ext uri="{BB962C8B-B14F-4D97-AF65-F5344CB8AC3E}">
        <p14:creationId xmlns:p14="http://schemas.microsoft.com/office/powerpoint/2010/main" val="1812054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Questions for audience:</a:t>
            </a:r>
          </a:p>
          <a:p>
            <a:endParaRPr lang="en-AU" dirty="0"/>
          </a:p>
          <a:p>
            <a:r>
              <a:rPr lang="en-AU" dirty="0"/>
              <a:t>Q: Who has experience lodging a DA at this council? Noted</a:t>
            </a:r>
          </a:p>
          <a:p>
            <a:endParaRPr lang="en-AU" dirty="0"/>
          </a:p>
          <a:p>
            <a:r>
              <a:rPr lang="en-AU" dirty="0"/>
              <a:t>Q: Who has experience lodging a DA at another council? Noted</a:t>
            </a:r>
          </a:p>
          <a:p>
            <a:endParaRPr lang="en-AU" dirty="0"/>
          </a:p>
          <a:p>
            <a:r>
              <a:rPr lang="en-AU" dirty="0"/>
              <a:t>Q: Who is ready to lodge?</a:t>
            </a:r>
          </a:p>
          <a:p>
            <a:endParaRPr lang="en-AU" dirty="0"/>
          </a:p>
          <a:p>
            <a:r>
              <a:rPr lang="en-AU" dirty="0"/>
              <a:t>Q: Who is thinking about it?</a:t>
            </a:r>
          </a:p>
          <a:p>
            <a:endParaRPr lang="en-AU" dirty="0"/>
          </a:p>
          <a:p>
            <a:r>
              <a:rPr lang="en-AU" dirty="0"/>
              <a:t>Q: Is anyone not residential?</a:t>
            </a:r>
          </a:p>
          <a:p>
            <a:endParaRPr lang="en-AU" dirty="0"/>
          </a:p>
          <a:p>
            <a:r>
              <a:rPr lang="en-AU" dirty="0"/>
              <a:t>Q: Where do you live? — list any places with notable differences in type of development:</a:t>
            </a:r>
          </a:p>
          <a:p>
            <a:pPr marL="171450" indent="-171450">
              <a:buFont typeface="Wingdings" panose="05000000000000000000" pitchFamily="2" charset="2"/>
              <a:buChar char="§"/>
            </a:pPr>
            <a:r>
              <a:rPr lang="en-AU" dirty="0"/>
              <a:t>special heritage requirements</a:t>
            </a:r>
          </a:p>
          <a:p>
            <a:pPr marL="171450" indent="-171450">
              <a:buFont typeface="Wingdings" panose="05000000000000000000" pitchFamily="2" charset="2"/>
              <a:buChar char="§"/>
            </a:pPr>
            <a:r>
              <a:rPr lang="en-AU" dirty="0"/>
              <a:t>anywhere else?</a:t>
            </a:r>
          </a:p>
          <a:p>
            <a:endParaRPr lang="en-AU" dirty="0"/>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2</a:t>
            </a:fld>
            <a:endParaRPr lang="en-US"/>
          </a:p>
        </p:txBody>
      </p:sp>
    </p:spTree>
    <p:extLst>
      <p:ext uri="{BB962C8B-B14F-4D97-AF65-F5344CB8AC3E}">
        <p14:creationId xmlns:p14="http://schemas.microsoft.com/office/powerpoint/2010/main" val="920037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The third stage is about how council considers your proposal.</a:t>
            </a:r>
            <a:endParaRPr lang="en-AU"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20</a:t>
            </a:fld>
            <a:endParaRPr lang="en-US"/>
          </a:p>
        </p:txBody>
      </p:sp>
    </p:spTree>
    <p:extLst>
      <p:ext uri="{BB962C8B-B14F-4D97-AF65-F5344CB8AC3E}">
        <p14:creationId xmlns:p14="http://schemas.microsoft.com/office/powerpoint/2010/main" val="2148421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 26 of the guide</a:t>
            </a: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From the council planner’s viewpoint, the formal assessment of a DA is the key stage in the process. Councils must ensure that the matters in section 4.15 of the EP&amp;A Act are duly considered, with evidence in the reporting process.</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For this reason you should ensure that, in drafting your SEE, your team addresses these matters.</a:t>
            </a:r>
          </a:p>
          <a:p>
            <a:pPr marL="0" indent="0">
              <a:buFont typeface="Arial" panose="020B0604020202020204" pitchFamily="34" charset="0"/>
              <a:buNone/>
            </a:pPr>
            <a:endParaRPr lang="en-AU" dirty="0"/>
          </a:p>
          <a:p>
            <a:pPr marL="171450" indent="-171450">
              <a:buFont typeface="Arial" panose="020B0604020202020204" pitchFamily="34" charset="0"/>
              <a:buChar char="•"/>
            </a:pPr>
            <a:r>
              <a:rPr lang="en-AU" dirty="0"/>
              <a:t>The five matters that the council must consider (under section 4.15) are:</a:t>
            </a:r>
          </a:p>
          <a:p>
            <a:pPr marL="628650" lvl="1" indent="-171450">
              <a:buFont typeface="Arial" panose="020B0604020202020204" pitchFamily="34" charset="0"/>
              <a:buChar char="–"/>
            </a:pPr>
            <a:r>
              <a:rPr lang="en-AU" dirty="0"/>
              <a:t>plans and policies in place — SEPPs, LEPs, DCPs (as outlined in Part 1 of the Guide);</a:t>
            </a:r>
          </a:p>
          <a:p>
            <a:pPr marL="628650" lvl="1" indent="-171450">
              <a:buFont typeface="Arial" panose="020B0604020202020204" pitchFamily="34" charset="0"/>
              <a:buChar char="–"/>
            </a:pPr>
            <a:r>
              <a:rPr lang="en-AU" dirty="0"/>
              <a:t>impacts of your proposal on the natural and built environment;</a:t>
            </a:r>
          </a:p>
          <a:p>
            <a:pPr marL="628650" lvl="1" indent="-171450">
              <a:buFont typeface="Arial" panose="020B0604020202020204" pitchFamily="34" charset="0"/>
              <a:buChar char="–"/>
            </a:pPr>
            <a:r>
              <a:rPr lang="en-AU" dirty="0"/>
              <a:t>the suitability of your site for your proposal (e.g. physical characteristics, availability of access and services);</a:t>
            </a:r>
          </a:p>
          <a:p>
            <a:pPr marL="628650" lvl="1" indent="-171450">
              <a:buFont typeface="Arial" panose="020B0604020202020204" pitchFamily="34" charset="0"/>
              <a:buChar char="–"/>
            </a:pPr>
            <a:r>
              <a:rPr lang="en-AU" dirty="0"/>
              <a:t>any submissions (from neighbours, others etc.); and</a:t>
            </a:r>
          </a:p>
          <a:p>
            <a:pPr marL="628650" lvl="1" indent="-171450">
              <a:buFont typeface="Arial" panose="020B0604020202020204" pitchFamily="34" charset="0"/>
              <a:buChar char="–"/>
            </a:pPr>
            <a:r>
              <a:rPr lang="en-AU" dirty="0"/>
              <a:t>the broader 'public interest'.</a:t>
            </a:r>
          </a:p>
        </p:txBody>
      </p:sp>
      <p:sp>
        <p:nvSpPr>
          <p:cNvPr id="4" name="Slide Number Placeholder 3"/>
          <p:cNvSpPr>
            <a:spLocks noGrp="1"/>
          </p:cNvSpPr>
          <p:nvPr>
            <p:ph type="sldNum" sz="quarter" idx="10"/>
          </p:nvPr>
        </p:nvSpPr>
        <p:spPr/>
        <p:txBody>
          <a:bodyPr/>
          <a:lstStyle/>
          <a:p>
            <a:fld id="{85F8233A-E4DD-DD4B-A2C1-6C0BE2695233}" type="slidenum">
              <a:rPr lang="en-US" smtClean="0"/>
              <a:t>21</a:t>
            </a:fld>
            <a:endParaRPr lang="en-US"/>
          </a:p>
        </p:txBody>
      </p:sp>
    </p:spTree>
    <p:extLst>
      <p:ext uri="{BB962C8B-B14F-4D97-AF65-F5344CB8AC3E}">
        <p14:creationId xmlns:p14="http://schemas.microsoft.com/office/powerpoint/2010/main" val="1998617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The fourth stage is when the decision for your proposal is made.</a:t>
            </a:r>
            <a:endParaRPr lang="en-AU"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22</a:t>
            </a:fld>
            <a:endParaRPr lang="en-US"/>
          </a:p>
        </p:txBody>
      </p:sp>
    </p:spTree>
    <p:extLst>
      <p:ext uri="{BB962C8B-B14F-4D97-AF65-F5344CB8AC3E}">
        <p14:creationId xmlns:p14="http://schemas.microsoft.com/office/powerpoint/2010/main" val="2088132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 27 – 29 of the guide</a:t>
            </a:r>
          </a:p>
          <a:p>
            <a:pPr marL="0" indent="0">
              <a:buFontTx/>
              <a:buNone/>
            </a:pPr>
            <a:endParaRPr lang="en-AU"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The decision will most likely be made by an officer of council under delegation.</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If your council has a planning panel you may want to explain the circumstances under which it makes a decision on a DA.</a:t>
            </a:r>
          </a:p>
          <a:p>
            <a:pPr marL="17145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There are three possible outcomes:</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development consent with conditions;</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refusal with reasons; or</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deferred commencement.</a:t>
            </a:r>
          </a:p>
          <a:p>
            <a:pPr marL="628650" lvl="1"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Read the conditions as they are important and could change your plans e.g. reduced height, privacy screening, retaining walls.</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The changes could increase the cost of your construction.</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Your development consent is a legal document and is most important for you. It sets the requirements and rules for the building approval, construction and finalisation stages. </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Discuss conditions with your certification and building team members.</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If your council has good statistics on approval times for small housing developments then it may be worthwhile stating average approval times here.</a:t>
            </a:r>
            <a:endParaRPr lang="en-AU" dirty="0"/>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23</a:t>
            </a:fld>
            <a:endParaRPr lang="en-US"/>
          </a:p>
        </p:txBody>
      </p:sp>
    </p:spTree>
    <p:extLst>
      <p:ext uri="{BB962C8B-B14F-4D97-AF65-F5344CB8AC3E}">
        <p14:creationId xmlns:p14="http://schemas.microsoft.com/office/powerpoint/2010/main" val="1750994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Page 29 of the guide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This stage offers opportunities to amend or challenge the decision or conditions: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Possible section 8.3 — Review of Determination. This must be both lodged and determined within six months of the original DA decision.</a:t>
            </a:r>
          </a:p>
          <a:p>
            <a:pPr marL="628650" lvl="1" indent="-171450">
              <a:buFont typeface="Arial" panose="020B0604020202020204" pitchFamily="34" charset="0"/>
              <a:buChar char="–"/>
            </a:pPr>
            <a:r>
              <a:rPr lang="en-AU" dirty="0"/>
              <a:t>Section 4.55 — Modification. This is when the DA needs to be amended and resubmitted while remaining substantially the same development. </a:t>
            </a:r>
          </a:p>
          <a:p>
            <a:pPr marL="628650" lvl="1" indent="-171450">
              <a:buFont typeface="Arial" panose="020B0604020202020204" pitchFamily="34" charset="0"/>
              <a:buChar char="–"/>
            </a:pPr>
            <a:r>
              <a:rPr lang="en-AU" dirty="0"/>
              <a:t>Section 8.7 — Appeal to Land and Environment Court (lodged within six months of decision). </a:t>
            </a:r>
          </a:p>
          <a:p>
            <a:pPr marL="628650" lvl="1" indent="-171450">
              <a:buFont typeface="Arial" panose="020B0604020202020204" pitchFamily="34" charset="0"/>
              <a:buChar char="•"/>
            </a:pPr>
            <a:endParaRPr lang="en-AU" sz="1400" dirty="0"/>
          </a:p>
          <a:p>
            <a:pPr marL="171450" lvl="0" indent="-171450">
              <a:buFont typeface="Arial" panose="020B0604020202020204" pitchFamily="34" charset="0"/>
              <a:buChar char="•"/>
            </a:pPr>
            <a:r>
              <a:rPr lang="en-AU" sz="1400" dirty="0"/>
              <a:t>Consent generally remains valid for five years, unless otherwise specified by council. If physical commencement has occurred, then the consent does not lapse.</a:t>
            </a:r>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24</a:t>
            </a:fld>
            <a:endParaRPr lang="en-US"/>
          </a:p>
        </p:txBody>
      </p:sp>
    </p:spTree>
    <p:extLst>
      <p:ext uri="{BB962C8B-B14F-4D97-AF65-F5344CB8AC3E}">
        <p14:creationId xmlns:p14="http://schemas.microsoft.com/office/powerpoint/2010/main" val="444243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The fifth stage is when we get our construction certificate from an accredited certifier. </a:t>
            </a:r>
            <a:endParaRPr lang="en-AU"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25</a:t>
            </a:fld>
            <a:endParaRPr lang="en-US"/>
          </a:p>
        </p:txBody>
      </p:sp>
    </p:spTree>
    <p:extLst>
      <p:ext uri="{BB962C8B-B14F-4D97-AF65-F5344CB8AC3E}">
        <p14:creationId xmlns:p14="http://schemas.microsoft.com/office/powerpoint/2010/main" val="19692182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 30 – 31 of the guide</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 construction certificate (CC) is required before building commences.</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 CC will include the detail required for the builder to build in accordance with the BCA.</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Applicants have the choice on who issues their CC — council or a private 'accredited certifier’.</a:t>
            </a:r>
          </a:p>
          <a:p>
            <a:pPr marL="171450" lvl="0"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The NSW Building Professionals Board (BPB) accredits all certifiers, and provides the information you need on its website.</a:t>
            </a:r>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26</a:t>
            </a:fld>
            <a:endParaRPr lang="en-US"/>
          </a:p>
        </p:txBody>
      </p:sp>
    </p:spTree>
    <p:extLst>
      <p:ext uri="{BB962C8B-B14F-4D97-AF65-F5344CB8AC3E}">
        <p14:creationId xmlns:p14="http://schemas.microsoft.com/office/powerpoint/2010/main" val="4964578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kern="1200" dirty="0">
                <a:solidFill>
                  <a:schemeClr val="tx1"/>
                </a:solidFill>
                <a:effectLst/>
                <a:latin typeface="+mn-lt"/>
                <a:ea typeface="+mn-ea"/>
                <a:cs typeface="+mn-cs"/>
              </a:rPr>
              <a:t>The sixth stage is our occupation certificate, allowing us to occupy and use our new home or building.</a:t>
            </a:r>
            <a:endParaRPr lang="en-AU"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F8233A-E4DD-DD4B-A2C1-6C0BE2695233}" type="slidenum">
              <a:rPr lang="en-US" smtClean="0"/>
              <a:t>27</a:t>
            </a:fld>
            <a:endParaRPr lang="en-US"/>
          </a:p>
        </p:txBody>
      </p:sp>
    </p:spTree>
    <p:extLst>
      <p:ext uri="{BB962C8B-B14F-4D97-AF65-F5344CB8AC3E}">
        <p14:creationId xmlns:p14="http://schemas.microsoft.com/office/powerpoint/2010/main" val="37185262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kern="1200" dirty="0">
                <a:solidFill>
                  <a:schemeClr val="tx1"/>
                </a:solidFill>
                <a:effectLst/>
                <a:latin typeface="+mn-lt"/>
                <a:ea typeface="+mn-ea"/>
                <a:cs typeface="+mn-cs"/>
              </a:rPr>
              <a:t>Page 31 of the guide</a:t>
            </a:r>
          </a:p>
          <a:p>
            <a:pPr marL="0" indent="0">
              <a:buFontTx/>
              <a:buNone/>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The occupation certificate (OC) authorises the occupation and use of a new building.</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 For staged works it may be an 'Interim OC’, allowing you to occupy the completed part of the building only.</a:t>
            </a:r>
          </a:p>
          <a:p>
            <a:pPr marL="628650" lvl="1"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As with a CC there are prerequisites for issuing an OC:</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that a development consent is in force; </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that work is consistent with the development consent; </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that relevant conditions of consent have been satisfied; </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that a CC has been issued; and </a:t>
            </a:r>
          </a:p>
          <a:p>
            <a:pPr marL="628650" lvl="1" indent="-171450">
              <a:buFont typeface="Arial" panose="020B0604020202020204" pitchFamily="34" charset="0"/>
              <a:buChar char="–"/>
            </a:pPr>
            <a:r>
              <a:rPr lang="en-AU" sz="1200" kern="1200" dirty="0">
                <a:solidFill>
                  <a:schemeClr val="tx1"/>
                </a:solidFill>
                <a:effectLst/>
                <a:latin typeface="+mn-lt"/>
                <a:ea typeface="+mn-ea"/>
                <a:cs typeface="+mn-cs"/>
              </a:rPr>
              <a:t>that the building is suitable for occupation (in accordance with its BCA classification).</a:t>
            </a:r>
          </a:p>
          <a:p>
            <a:pPr marL="628650" lvl="1" indent="-171450">
              <a:buFont typeface="Arial" panose="020B0604020202020204" pitchFamily="34" charset="0"/>
              <a:buChar char="–"/>
            </a:pPr>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The issue of the final OC is the formal end-point of the DA and construction process. </a:t>
            </a:r>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28</a:t>
            </a:fld>
            <a:endParaRPr lang="en-US"/>
          </a:p>
        </p:txBody>
      </p:sp>
    </p:spTree>
    <p:extLst>
      <p:ext uri="{BB962C8B-B14F-4D97-AF65-F5344CB8AC3E}">
        <p14:creationId xmlns:p14="http://schemas.microsoft.com/office/powerpoint/2010/main" val="2111353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kern="1200" dirty="0">
              <a:solidFill>
                <a:schemeClr val="tx1"/>
              </a:solidFill>
              <a:effectLst/>
              <a:latin typeface="+mn-lt"/>
              <a:ea typeface="+mn-ea"/>
              <a:cs typeface="+mn-cs"/>
            </a:endParaRPr>
          </a:p>
          <a:p>
            <a:r>
              <a:rPr lang="en-US" dirty="0"/>
              <a:t>Questions to audience:</a:t>
            </a:r>
          </a:p>
          <a:p>
            <a:endParaRPr lang="en-US" dirty="0"/>
          </a:p>
          <a:p>
            <a:r>
              <a:rPr lang="en-US" dirty="0"/>
              <a:t>Q Who knows what they want to do?</a:t>
            </a:r>
          </a:p>
          <a:p>
            <a:endParaRPr lang="en-US" dirty="0"/>
          </a:p>
          <a:p>
            <a:r>
              <a:rPr lang="en-US" dirty="0"/>
              <a:t>Q Who knows if it is allowed?</a:t>
            </a:r>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3</a:t>
            </a:fld>
            <a:endParaRPr lang="en-US"/>
          </a:p>
        </p:txBody>
      </p:sp>
    </p:spTree>
    <p:extLst>
      <p:ext uri="{BB962C8B-B14F-4D97-AF65-F5344CB8AC3E}">
        <p14:creationId xmlns:p14="http://schemas.microsoft.com/office/powerpoint/2010/main" val="1608779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solidFill>
                  <a:schemeClr val="tx1"/>
                </a:solidFill>
              </a:rPr>
              <a:t>Pages 9&amp;10 of the Guide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b="0" dirty="0">
                <a:solidFill>
                  <a:schemeClr val="tx1"/>
                </a:solidFill>
              </a:rPr>
              <a:t>There are three ways available for you to build your dream: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AU" b="0" dirty="0">
                <a:solidFill>
                  <a:schemeClr val="tx1"/>
                </a:solidFill>
              </a:rPr>
              <a:t>Exempt Development (pop-up image)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AU" b="0" dirty="0">
                <a:solidFill>
                  <a:schemeClr val="tx1"/>
                </a:solidFill>
              </a:rPr>
              <a:t>Complying Development (pop-up image)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AU" b="0" dirty="0">
                <a:solidFill>
                  <a:schemeClr val="tx1"/>
                </a:solidFill>
              </a:rPr>
              <a:t>Development Consent (pop-up image)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b="0" dirty="0">
                <a:solidFill>
                  <a:schemeClr val="tx1"/>
                </a:solidFill>
              </a:rPr>
              <a:t>The one you must use depends on what you are building and its effect on the environment.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1" dirty="0">
              <a:solidFill>
                <a:schemeClr val="tx1"/>
              </a:solidFill>
            </a:endParaRPr>
          </a:p>
          <a:p>
            <a:r>
              <a:rPr lang="en-AU" b="1" dirty="0">
                <a:solidFill>
                  <a:schemeClr val="accent1">
                    <a:lumMod val="75000"/>
                  </a:schemeClr>
                </a:solidFill>
              </a:rPr>
              <a:t>Exempt</a:t>
            </a:r>
          </a:p>
          <a:p>
            <a:r>
              <a:rPr lang="en-AU" dirty="0"/>
              <a:t>A few examples of exempt development are:</a:t>
            </a:r>
          </a:p>
          <a:p>
            <a:pPr marL="171450" indent="-171450">
              <a:buFont typeface="Arial" panose="020B0604020202020204" pitchFamily="34" charset="0"/>
              <a:buChar char="•"/>
            </a:pPr>
            <a:r>
              <a:rPr lang="en-AU" dirty="0"/>
              <a:t>Barbecues</a:t>
            </a:r>
          </a:p>
          <a:p>
            <a:pPr marL="171450" indent="-171450">
              <a:buFont typeface="Arial" panose="020B0604020202020204" pitchFamily="34" charset="0"/>
              <a:buChar char="•"/>
            </a:pPr>
            <a:r>
              <a:rPr lang="en-AU" dirty="0"/>
              <a:t>Small fences</a:t>
            </a:r>
          </a:p>
          <a:p>
            <a:pPr marL="171450" indent="-171450">
              <a:buFont typeface="Arial" panose="020B0604020202020204" pitchFamily="34" charset="0"/>
              <a:buChar char="•"/>
            </a:pPr>
            <a:r>
              <a:rPr lang="en-AU" dirty="0"/>
              <a:t>Satellite dishes</a:t>
            </a:r>
          </a:p>
          <a:p>
            <a:pPr marL="171450" indent="-171450">
              <a:buFont typeface="Arial" panose="020B0604020202020204" pitchFamily="34" charset="0"/>
              <a:buChar char="•"/>
            </a:pPr>
            <a:r>
              <a:rPr lang="en-AU" dirty="0"/>
              <a:t>Small decks</a:t>
            </a:r>
          </a:p>
          <a:p>
            <a:endParaRPr lang="en-AU" dirty="0"/>
          </a:p>
          <a:p>
            <a:r>
              <a:rPr lang="en-AU" dirty="0"/>
              <a:t>This is low impact works not requiring a full merit assessment by council, can be done more quickly and with less cost. It must meet pre-set standards.</a:t>
            </a:r>
            <a:endParaRPr lang="en-AU" b="1" dirty="0">
              <a:solidFill>
                <a:schemeClr val="accent1">
                  <a:lumMod val="75000"/>
                </a:schemeClr>
              </a:solidFill>
            </a:endParaRPr>
          </a:p>
          <a:p>
            <a:endParaRPr lang="en-AU" b="1" dirty="0">
              <a:solidFill>
                <a:schemeClr val="accent1">
                  <a:lumMod val="75000"/>
                </a:schemeClr>
              </a:solidFill>
            </a:endParaRPr>
          </a:p>
          <a:p>
            <a:r>
              <a:rPr lang="en-AU" b="1" dirty="0">
                <a:solidFill>
                  <a:schemeClr val="accent1">
                    <a:lumMod val="75000"/>
                  </a:schemeClr>
                </a:solidFill>
              </a:rPr>
              <a:t>Complying development</a:t>
            </a:r>
          </a:p>
          <a:p>
            <a:pPr marL="0" indent="0">
              <a:buFont typeface="Arial" panose="020B0604020202020204" pitchFamily="34" charset="0"/>
              <a:buNone/>
            </a:pPr>
            <a:r>
              <a:rPr lang="en-AU" b="0" dirty="0">
                <a:solidFill>
                  <a:schemeClr val="accent1">
                    <a:lumMod val="75000"/>
                  </a:schemeClr>
                </a:solidFill>
              </a:rPr>
              <a:t>A </a:t>
            </a:r>
            <a:r>
              <a:rPr lang="en-AU" b="0" dirty="0"/>
              <a:t>combined </a:t>
            </a:r>
            <a:r>
              <a:rPr lang="en-AU" dirty="0"/>
              <a:t>planning and construction approval for straightforward development meeting pre-set standards. It can be determined through a fast-track assessment by a council or private certifier. </a:t>
            </a:r>
          </a:p>
          <a:p>
            <a:endParaRPr lang="en-AU" sz="800" dirty="0"/>
          </a:p>
          <a:p>
            <a:r>
              <a:rPr lang="en-AU" sz="1200" b="1" dirty="0">
                <a:solidFill>
                  <a:schemeClr val="accent1">
                    <a:lumMod val="75000"/>
                  </a:schemeClr>
                </a:solidFill>
              </a:rPr>
              <a:t>Development Application</a:t>
            </a:r>
          </a:p>
          <a:p>
            <a:pPr marL="0" indent="0">
              <a:buFont typeface="Arial" panose="020B0604020202020204" pitchFamily="34" charset="0"/>
              <a:buNone/>
            </a:pPr>
            <a:r>
              <a:rPr lang="en-AU" sz="1200" dirty="0"/>
              <a:t>If it does not fit either of the above then requires the consent of council. </a:t>
            </a:r>
          </a:p>
          <a:p>
            <a:pPr marL="0" indent="0">
              <a:buFont typeface="Arial" panose="020B0604020202020204" pitchFamily="34" charset="0"/>
              <a:buNone/>
            </a:pPr>
            <a:r>
              <a:rPr lang="en-AU" sz="1200" dirty="0"/>
              <a:t>It could have a major environmental impact or affect the amenity of nearby people. </a:t>
            </a:r>
          </a:p>
          <a:p>
            <a:pPr marL="0" indent="0">
              <a:buFont typeface="Arial" panose="020B0604020202020204" pitchFamily="34" charset="0"/>
              <a:buNone/>
            </a:pPr>
            <a:r>
              <a:rPr lang="en-AU" sz="1200" dirty="0"/>
              <a:t>Most DAs are local development with council undertaking a merit assessment and considering applicable development standards.</a:t>
            </a:r>
          </a:p>
          <a:p>
            <a:pPr marL="171450" indent="-171450">
              <a:buFont typeface="Arial" panose="020B0604020202020204" pitchFamily="34" charset="0"/>
              <a:buChar char="•"/>
            </a:pPr>
            <a:endParaRPr lang="en-AU"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b="1" dirty="0">
                <a:solidFill>
                  <a:schemeClr val="tx1"/>
                </a:solidFill>
              </a:rPr>
              <a:t>*Go through peoples ideas of what they wanted to build and where it fits.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b="0" i="0" dirty="0">
                <a:solidFill>
                  <a:schemeClr val="tx1"/>
                </a:solidFill>
              </a:rPr>
              <a:t>The purpose of today is to walk you through the process of getting Development Consent.</a:t>
            </a:r>
          </a:p>
          <a:p>
            <a:pPr marL="0" indent="0">
              <a:buFont typeface="Arial" panose="020B0604020202020204" pitchFamily="34" charset="0"/>
              <a:buNone/>
            </a:pPr>
            <a:endParaRPr lang="en-AU" sz="1200" dirty="0">
              <a:solidFill>
                <a:schemeClr val="tx1"/>
              </a:solidFill>
            </a:endParaRPr>
          </a:p>
          <a:p>
            <a:endParaRPr lang="en-AU" sz="800" dirty="0"/>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4</a:t>
            </a:fld>
            <a:endParaRPr lang="en-US"/>
          </a:p>
        </p:txBody>
      </p:sp>
    </p:spTree>
    <p:extLst>
      <p:ext uri="{BB962C8B-B14F-4D97-AF65-F5344CB8AC3E}">
        <p14:creationId xmlns:p14="http://schemas.microsoft.com/office/powerpoint/2010/main" val="1378384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dirty="0"/>
              <a:t>Page 11 of guide</a:t>
            </a:r>
          </a:p>
          <a:p>
            <a:pPr lvl="0"/>
            <a:endParaRPr lang="en-AU" sz="1200" b="1" dirty="0"/>
          </a:p>
          <a:p>
            <a:pPr lvl="0"/>
            <a:r>
              <a:rPr lang="en-AU" sz="1200" b="1" dirty="0"/>
              <a:t>Manage change in a sensitive, responsive and sustainable way</a:t>
            </a:r>
            <a:endParaRPr lang="en-AU" sz="1200" dirty="0"/>
          </a:p>
          <a:p>
            <a:pPr marL="171450" lvl="0" indent="-171450">
              <a:buFont typeface="Arial" panose="020B0604020202020204" pitchFamily="34" charset="0"/>
              <a:buChar char="•"/>
            </a:pPr>
            <a:r>
              <a:rPr lang="en-AU" sz="1200" dirty="0"/>
              <a:t>Council needs to consider:</a:t>
            </a:r>
          </a:p>
          <a:p>
            <a:pPr marL="628650" lvl="1" indent="-171450">
              <a:buFont typeface="Arial" panose="020B0604020202020204" pitchFamily="34" charset="0"/>
              <a:buChar char="–"/>
            </a:pPr>
            <a:r>
              <a:rPr lang="en-AU" sz="1200" dirty="0"/>
              <a:t>the specific impacts of this proposal; and</a:t>
            </a:r>
          </a:p>
          <a:p>
            <a:pPr marL="628650" lvl="1" indent="-171450">
              <a:buFont typeface="Arial" panose="020B0604020202020204" pitchFamily="34" charset="0"/>
              <a:buChar char="–"/>
            </a:pPr>
            <a:r>
              <a:rPr lang="en-AU" sz="1200" dirty="0"/>
              <a:t>its combined impact with other developments in the area on the character of places, energy requirements and environmental impacts (such as traffic).</a:t>
            </a:r>
          </a:p>
          <a:p>
            <a:r>
              <a:rPr lang="en-AU" sz="1200" dirty="0"/>
              <a:t> </a:t>
            </a:r>
          </a:p>
          <a:p>
            <a:pPr lvl="0"/>
            <a:r>
              <a:rPr lang="en-AU" sz="1200" b="1" dirty="0">
                <a:solidFill>
                  <a:schemeClr val="tx1"/>
                </a:solidFill>
              </a:rPr>
              <a:t>Ensure development fits comfortably with the character of the area</a:t>
            </a:r>
            <a:endParaRPr lang="en-AU" sz="1200" dirty="0">
              <a:solidFill>
                <a:schemeClr val="tx1"/>
              </a:solidFill>
            </a:endParaRPr>
          </a:p>
          <a:p>
            <a:pPr marL="171450" lvl="0" indent="-171450">
              <a:buFont typeface="Arial" panose="020B0604020202020204" pitchFamily="34" charset="0"/>
              <a:buChar char="•"/>
            </a:pPr>
            <a:r>
              <a:rPr lang="en-AU" sz="1200" dirty="0"/>
              <a:t>Need to weigh up the personal aspirations of the individual for their land and how it fits within the local area. </a:t>
            </a:r>
          </a:p>
          <a:p>
            <a:pPr marL="171450" lvl="0" indent="-171450">
              <a:buFont typeface="Arial" panose="020B0604020202020204" pitchFamily="34" charset="0"/>
              <a:buChar char="•"/>
            </a:pPr>
            <a:r>
              <a:rPr lang="en-AU" sz="1200" dirty="0"/>
              <a:t>Consider if the site adjoins public areas including streets, laneways or public reserves. </a:t>
            </a:r>
          </a:p>
          <a:p>
            <a:pPr marL="171450" lvl="0" indent="-171450">
              <a:buFont typeface="Arial" panose="020B0604020202020204" pitchFamily="34" charset="0"/>
              <a:buChar char="•"/>
            </a:pPr>
            <a:r>
              <a:rPr lang="en-AU" sz="1200" dirty="0"/>
              <a:t>Make sure the house design fits within the streetscape and contributes to the current or desired future character of the area. </a:t>
            </a:r>
          </a:p>
          <a:p>
            <a:pPr marL="171450" lvl="0" indent="-171450">
              <a:buFont typeface="Arial" panose="020B0604020202020204" pitchFamily="34" charset="0"/>
              <a:buChar char="•"/>
            </a:pPr>
            <a:r>
              <a:rPr lang="en-AU" sz="1200" dirty="0"/>
              <a:t>Consider possible heritage impacts on the property, adjoining properties or the general area.</a:t>
            </a:r>
          </a:p>
          <a:p>
            <a:pPr lvl="0"/>
            <a:endParaRPr lang="en-AU" sz="1200" dirty="0"/>
          </a:p>
          <a:p>
            <a:pPr lvl="0"/>
            <a:r>
              <a:rPr kumimoji="0" lang="en-AU" sz="1200" b="1" i="0" u="none" strike="noStrike" kern="1200" cap="none" spc="0" normalizeH="0" baseline="0" noProof="0" dirty="0">
                <a:ln>
                  <a:noFill/>
                </a:ln>
                <a:solidFill>
                  <a:schemeClr val="tx1"/>
                </a:solidFill>
                <a:effectLst/>
                <a:uLnTx/>
                <a:uFillTx/>
                <a:latin typeface="+mn-lt"/>
                <a:ea typeface="+mn-ea"/>
                <a:cs typeface="+mn-cs"/>
              </a:rPr>
              <a:t>Engage in an impartial process that allows issues to be raised</a:t>
            </a:r>
            <a:endParaRPr lang="en-AU" sz="1200" dirty="0">
              <a:solidFill>
                <a:schemeClr val="tx1"/>
              </a:solidFill>
            </a:endParaRPr>
          </a:p>
          <a:p>
            <a:pPr marL="171450" lvl="0" indent="-171450">
              <a:buFont typeface="Arial" panose="020B0604020202020204" pitchFamily="34" charset="0"/>
              <a:buChar char="•"/>
            </a:pPr>
            <a:r>
              <a:rPr lang="en-AU" sz="1200" dirty="0"/>
              <a:t>Council’s DCP outlines the properties that will be notified. </a:t>
            </a:r>
          </a:p>
          <a:p>
            <a:pPr marL="171450" lvl="0" indent="-171450">
              <a:buFont typeface="Arial" panose="020B0604020202020204" pitchFamily="34" charset="0"/>
              <a:buChar char="•"/>
            </a:pPr>
            <a:r>
              <a:rPr lang="en-AU" sz="1200" dirty="0"/>
              <a:t>Allow the community to raise issues. </a:t>
            </a:r>
          </a:p>
          <a:p>
            <a:pPr marL="171450" lvl="0" indent="-171450">
              <a:buFont typeface="Arial" panose="020B0604020202020204" pitchFamily="34" charset="0"/>
              <a:buChar char="•"/>
            </a:pPr>
            <a:r>
              <a:rPr lang="en-AU" sz="1200" dirty="0"/>
              <a:t>Enables the council to deal with competing interests and ensure a balanced outcome.</a:t>
            </a:r>
          </a:p>
          <a:p>
            <a:pPr lvl="0"/>
            <a:endParaRPr lang="en-AU" sz="1200" dirty="0"/>
          </a:p>
          <a:p>
            <a:pPr lvl="0"/>
            <a:r>
              <a:rPr lang="en-AU" sz="1200" b="1" dirty="0"/>
              <a:t>Allow for provision of hard and soft infrastructure</a:t>
            </a:r>
            <a:endParaRPr lang="en-AU" sz="1200" dirty="0"/>
          </a:p>
          <a:p>
            <a:pPr marL="171450" lvl="0" indent="-171450">
              <a:buFont typeface="Arial" panose="020B0604020202020204" pitchFamily="34" charset="0"/>
              <a:buChar char="•"/>
            </a:pPr>
            <a:r>
              <a:rPr lang="en-AU" sz="1200" dirty="0"/>
              <a:t>Ensure that infrastructure needs arising from your proposal can be provided. </a:t>
            </a:r>
          </a:p>
          <a:p>
            <a:pPr marL="171450" lvl="0" indent="-171450">
              <a:buFont typeface="Arial" panose="020B0604020202020204" pitchFamily="34" charset="0"/>
              <a:buChar char="•"/>
            </a:pPr>
            <a:r>
              <a:rPr lang="en-AU" sz="1200" dirty="0"/>
              <a:t>Hard infrastructure includes stormwater drainage, car parking, gutter crossings and power supply.</a:t>
            </a:r>
          </a:p>
          <a:p>
            <a:pPr marL="171450" lvl="0" indent="-171450">
              <a:buFont typeface="Arial" panose="020B0604020202020204" pitchFamily="34" charset="0"/>
              <a:buChar char="•"/>
            </a:pPr>
            <a:r>
              <a:rPr lang="en-AU" sz="1200" dirty="0"/>
              <a:t>Soft infrastructure includes trees, landscaping and on-street tree planting.</a:t>
            </a:r>
          </a:p>
          <a:p>
            <a:pPr lvl="0"/>
            <a:endParaRPr lang="en-AU" sz="1200" dirty="0"/>
          </a:p>
          <a:p>
            <a:pPr lvl="0"/>
            <a:r>
              <a:rPr lang="en-AU" sz="1200" b="1" dirty="0"/>
              <a:t>Ensure buildings are safe and healthy</a:t>
            </a:r>
            <a:endParaRPr lang="en-AU" sz="1200" dirty="0"/>
          </a:p>
          <a:p>
            <a:pPr marL="171450" lvl="0" indent="-171450">
              <a:buFont typeface="Arial" panose="020B0604020202020204" pitchFamily="34" charset="0"/>
              <a:buChar char="•"/>
            </a:pPr>
            <a:r>
              <a:rPr lang="en-AU" sz="1200" dirty="0"/>
              <a:t>Make sure that your building is structurally safe, protected from fire and has good access to sunlight and ventilation. </a:t>
            </a:r>
          </a:p>
          <a:p>
            <a:pPr marL="171450" lvl="0" indent="-171450">
              <a:buFont typeface="Arial" panose="020B0604020202020204" pitchFamily="34" charset="0"/>
              <a:buChar char="•"/>
            </a:pPr>
            <a:r>
              <a:rPr lang="en-AU" sz="1200" dirty="0"/>
              <a:t>The detailed building approval, that follows the issue of your development consent, ensures your house meets the Building Code of Australia criteria.</a:t>
            </a:r>
          </a:p>
          <a:p>
            <a:endParaRPr lang="en-AU" sz="1200" dirty="0"/>
          </a:p>
        </p:txBody>
      </p:sp>
      <p:sp>
        <p:nvSpPr>
          <p:cNvPr id="4" name="Slide Number Placeholder 3"/>
          <p:cNvSpPr>
            <a:spLocks noGrp="1"/>
          </p:cNvSpPr>
          <p:nvPr>
            <p:ph type="sldNum" sz="quarter" idx="10"/>
          </p:nvPr>
        </p:nvSpPr>
        <p:spPr/>
        <p:txBody>
          <a:bodyPr/>
          <a:lstStyle/>
          <a:p>
            <a:fld id="{85F8233A-E4DD-DD4B-A2C1-6C0BE2695233}" type="slidenum">
              <a:rPr lang="en-US" smtClean="0"/>
              <a:t>5</a:t>
            </a:fld>
            <a:endParaRPr lang="en-US"/>
          </a:p>
        </p:txBody>
      </p:sp>
    </p:spTree>
    <p:extLst>
      <p:ext uri="{BB962C8B-B14F-4D97-AF65-F5344CB8AC3E}">
        <p14:creationId xmlns:p14="http://schemas.microsoft.com/office/powerpoint/2010/main" val="105010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Pages 11-14 of the guide</a:t>
            </a:r>
          </a:p>
          <a:p>
            <a:endParaRPr lang="en-AU" b="1" dirty="0"/>
          </a:p>
          <a:p>
            <a:r>
              <a:rPr lang="en-AU" b="0" dirty="0"/>
              <a:t>First, we have State laws that govern what we can build, which include:</a:t>
            </a:r>
          </a:p>
          <a:p>
            <a:endParaRPr lang="en-AU" b="1" dirty="0"/>
          </a:p>
          <a:p>
            <a:r>
              <a:rPr lang="en-AU" b="1" dirty="0"/>
              <a:t>EP&amp;A Act</a:t>
            </a:r>
          </a:p>
          <a:p>
            <a:pPr marL="171450" indent="-171450">
              <a:buFont typeface="Arial" panose="020B0604020202020204" pitchFamily="34" charset="0"/>
              <a:buChar char="•"/>
            </a:pPr>
            <a:r>
              <a:rPr lang="en-AU" dirty="0"/>
              <a:t>The EP&amp;A Act sets out the laws under which planning in NSW takes place. </a:t>
            </a:r>
          </a:p>
          <a:p>
            <a:pPr marL="171450" indent="-171450">
              <a:buFont typeface="Arial" panose="020B0604020202020204" pitchFamily="34" charset="0"/>
              <a:buChar char="•"/>
            </a:pPr>
            <a:r>
              <a:rPr lang="en-AU" dirty="0"/>
              <a:t>The main parts of the EP&amp;A Act that relate to development assessment and approval are Part 4 — Development assessment and consent.</a:t>
            </a:r>
          </a:p>
          <a:p>
            <a:pPr marL="171450" indent="-171450">
              <a:buFont typeface="Arial" panose="020B0604020202020204" pitchFamily="34" charset="0"/>
              <a:buChar char="•"/>
            </a:pPr>
            <a:r>
              <a:rPr lang="en-AU" dirty="0"/>
              <a:t>The EP&amp;A Act describes how development is assessed.</a:t>
            </a:r>
          </a:p>
          <a:p>
            <a:endParaRPr lang="en-AU" b="1" dirty="0"/>
          </a:p>
          <a:p>
            <a:r>
              <a:rPr lang="en-AU" b="1" dirty="0"/>
              <a:t>EP&amp;A Regulation</a:t>
            </a:r>
          </a:p>
          <a:p>
            <a:pPr marL="171450" indent="-171450">
              <a:buFont typeface="Arial" panose="020B0604020202020204" pitchFamily="34" charset="0"/>
              <a:buChar char="•"/>
            </a:pPr>
            <a:r>
              <a:rPr lang="en-AU" dirty="0"/>
              <a:t>The EP&amp;A Regulation sets out the processes to be followed when council assesses a DA.</a:t>
            </a:r>
          </a:p>
          <a:p>
            <a:pPr marL="171450" indent="-171450">
              <a:buFont typeface="Arial" panose="020B0604020202020204" pitchFamily="34" charset="0"/>
              <a:buChar char="•"/>
            </a:pPr>
            <a:r>
              <a:rPr lang="en-AU" dirty="0"/>
              <a:t>The EP&amp;A Regulation also deals with detail such as fees associated with development assessment and other procedures.</a:t>
            </a:r>
          </a:p>
          <a:p>
            <a:endParaRPr lang="en-AU" b="1" dirty="0"/>
          </a:p>
          <a:p>
            <a:r>
              <a:rPr lang="en-AU" b="1" dirty="0"/>
              <a:t>SEPPs</a:t>
            </a:r>
          </a:p>
          <a:p>
            <a:pPr marL="171450" indent="-171450">
              <a:buFont typeface="Arial" panose="020B0604020202020204" pitchFamily="34" charset="0"/>
              <a:buChar char="•"/>
            </a:pPr>
            <a:r>
              <a:rPr lang="en-AU" dirty="0"/>
              <a:t>Can also identify:</a:t>
            </a:r>
          </a:p>
          <a:p>
            <a:pPr marL="628650" lvl="1" indent="-171450">
              <a:buFont typeface="Arial" panose="020B0604020202020204" pitchFamily="34" charset="0"/>
              <a:buChar char="–"/>
            </a:pPr>
            <a:r>
              <a:rPr lang="en-AU" dirty="0"/>
              <a:t>particular land uses allowed in a zone or area</a:t>
            </a:r>
          </a:p>
          <a:p>
            <a:pPr marL="628650" lvl="1" indent="-171450">
              <a:buFont typeface="Arial" panose="020B0604020202020204" pitchFamily="34" charset="0"/>
              <a:buChar char="–"/>
            </a:pPr>
            <a:r>
              <a:rPr lang="en-AU" dirty="0"/>
              <a:t>development standards that apply to specific development.</a:t>
            </a:r>
          </a:p>
          <a:p>
            <a:pPr marL="171450" indent="-171450">
              <a:buFont typeface="Arial" panose="020B0604020202020204" pitchFamily="34" charset="0"/>
              <a:buChar char="•"/>
            </a:pPr>
            <a:r>
              <a:rPr lang="en-AU" dirty="0"/>
              <a:t>Key SEPPs relating to the assessment system include:</a:t>
            </a:r>
            <a:br>
              <a:rPr lang="en-AU" sz="1200" u="none" strike="noStrike" kern="1200" dirty="0">
                <a:solidFill>
                  <a:schemeClr val="tx1"/>
                </a:solidFill>
                <a:effectLst/>
                <a:latin typeface="+mn-lt"/>
                <a:ea typeface="+mn-ea"/>
                <a:cs typeface="+mn-cs"/>
                <a:hlinkClick r:id="rId3"/>
              </a:rPr>
            </a:br>
            <a:r>
              <a:rPr lang="en-AU" sz="1200" u="none" strike="noStrike" kern="1200" dirty="0">
                <a:solidFill>
                  <a:schemeClr val="tx1"/>
                </a:solidFill>
                <a:effectLst/>
                <a:latin typeface="+mn-lt"/>
                <a:ea typeface="+mn-ea"/>
                <a:cs typeface="+mn-cs"/>
                <a:hlinkClick r:id="rId3"/>
              </a:rPr>
              <a:t>State Environmental Planning Policy (Building Sustainability Index: BASIX) 2004</a:t>
            </a:r>
            <a:br>
              <a:rPr lang="en-AU" sz="1200" u="none" strike="noStrike" kern="1200" dirty="0">
                <a:solidFill>
                  <a:schemeClr val="tx1"/>
                </a:solidFill>
                <a:effectLst/>
                <a:latin typeface="+mn-lt"/>
                <a:ea typeface="+mn-ea"/>
                <a:cs typeface="+mn-cs"/>
                <a:hlinkClick r:id="rId4"/>
              </a:rPr>
            </a:br>
            <a:r>
              <a:rPr lang="en-AU" sz="1200" u="none" strike="noStrike" kern="1200" dirty="0">
                <a:solidFill>
                  <a:schemeClr val="tx1"/>
                </a:solidFill>
                <a:effectLst/>
                <a:latin typeface="+mn-lt"/>
                <a:ea typeface="+mn-ea"/>
                <a:cs typeface="+mn-cs"/>
                <a:hlinkClick r:id="rId4"/>
              </a:rPr>
              <a:t>State Environmental Planning Policy (Exempt and Complying Development Codes) 2008</a:t>
            </a:r>
            <a:endParaRPr lang="en-AU" dirty="0"/>
          </a:p>
          <a:p>
            <a:endParaRPr lang="en-AU" dirty="0"/>
          </a:p>
          <a:p>
            <a:endParaRPr lang="en-AU" dirty="0"/>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6</a:t>
            </a:fld>
            <a:endParaRPr lang="en-US"/>
          </a:p>
        </p:txBody>
      </p:sp>
    </p:spTree>
    <p:extLst>
      <p:ext uri="{BB962C8B-B14F-4D97-AF65-F5344CB8AC3E}">
        <p14:creationId xmlns:p14="http://schemas.microsoft.com/office/powerpoint/2010/main" val="1016186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1" dirty="0"/>
              <a:t>Pages 11-14 of the guide</a:t>
            </a:r>
          </a:p>
          <a:p>
            <a:pPr marL="0" indent="0">
              <a:buFont typeface="Arial" panose="020B0604020202020204" pitchFamily="34" charset="0"/>
              <a:buNone/>
            </a:pPr>
            <a:endParaRPr lang="en-AU" dirty="0"/>
          </a:p>
          <a:p>
            <a:pPr marL="0" indent="0">
              <a:buFont typeface="Arial" panose="020B0604020202020204" pitchFamily="34" charset="0"/>
              <a:buNone/>
            </a:pPr>
            <a:r>
              <a:rPr lang="en-AU" dirty="0"/>
              <a:t>Council also has its own laws about what we can build:</a:t>
            </a:r>
          </a:p>
          <a:p>
            <a:pPr marL="0" indent="0">
              <a:buFont typeface="Arial" panose="020B0604020202020204" pitchFamily="34" charset="0"/>
              <a:buNone/>
            </a:pPr>
            <a:endParaRPr lang="en-AU" b="1" dirty="0"/>
          </a:p>
          <a:p>
            <a:r>
              <a:rPr lang="en-AU" b="1" dirty="0"/>
              <a:t>LEPs</a:t>
            </a:r>
          </a:p>
          <a:p>
            <a:pPr marL="171450" indent="-171450">
              <a:buFont typeface="Arial" panose="020B0604020202020204" pitchFamily="34" charset="0"/>
              <a:buChar char="•"/>
            </a:pPr>
            <a:r>
              <a:rPr lang="en-AU" sz="1200" b="0" i="0" kern="1200" dirty="0">
                <a:solidFill>
                  <a:schemeClr val="tx1"/>
                </a:solidFill>
                <a:effectLst/>
                <a:latin typeface="+mn-lt"/>
                <a:ea typeface="+mn-ea"/>
                <a:cs typeface="+mn-cs"/>
              </a:rPr>
              <a:t>Zone land and specify the type of development permissible without consent, permissible with consent, and prohibited.</a:t>
            </a:r>
          </a:p>
          <a:p>
            <a:pPr marL="171450" indent="-171450">
              <a:buFont typeface="Arial" panose="020B0604020202020204" pitchFamily="34" charset="0"/>
              <a:buChar char="•"/>
            </a:pPr>
            <a:r>
              <a:rPr lang="en-AU" sz="1200" b="0" i="0" kern="1200" dirty="0">
                <a:solidFill>
                  <a:schemeClr val="tx1"/>
                </a:solidFill>
                <a:effectLst/>
                <a:latin typeface="+mn-lt"/>
                <a:ea typeface="+mn-ea"/>
                <a:cs typeface="+mn-cs"/>
              </a:rPr>
              <a:t>Identify heritage items and areas.</a:t>
            </a:r>
          </a:p>
          <a:p>
            <a:pPr marL="171450" indent="-171450">
              <a:buFont typeface="Arial" panose="020B0604020202020204" pitchFamily="34" charset="0"/>
              <a:buChar char="•"/>
            </a:pPr>
            <a:r>
              <a:rPr lang="en-AU" sz="1200" b="0" i="0" kern="1200" dirty="0">
                <a:solidFill>
                  <a:schemeClr val="tx1"/>
                </a:solidFill>
                <a:effectLst/>
                <a:latin typeface="+mn-lt"/>
                <a:ea typeface="+mn-ea"/>
                <a:cs typeface="+mn-cs"/>
              </a:rPr>
              <a:t>Identify special matters for consideration like flooding.</a:t>
            </a:r>
          </a:p>
          <a:p>
            <a:pPr marL="171450" indent="-171450">
              <a:buFont typeface="Arial" panose="020B0604020202020204" pitchFamily="34" charset="0"/>
              <a:buChar char="•"/>
            </a:pPr>
            <a:r>
              <a:rPr lang="en-AU" sz="1200" b="0" i="0" kern="1200" dirty="0">
                <a:solidFill>
                  <a:schemeClr val="tx1"/>
                </a:solidFill>
                <a:effectLst/>
                <a:latin typeface="+mn-lt"/>
                <a:ea typeface="+mn-ea"/>
                <a:cs typeface="+mn-cs"/>
              </a:rPr>
              <a:t>Outline development standards that apply like height of buildings and Floor Space Ratio.</a:t>
            </a:r>
          </a:p>
          <a:p>
            <a:endParaRPr lang="en-AU" sz="1200" b="0" i="0" kern="1200" dirty="0">
              <a:solidFill>
                <a:schemeClr val="tx1"/>
              </a:solidFill>
              <a:effectLst/>
              <a:latin typeface="+mn-lt"/>
              <a:ea typeface="+mn-ea"/>
              <a:cs typeface="+mn-cs"/>
            </a:endParaRPr>
          </a:p>
          <a:p>
            <a:r>
              <a:rPr lang="en-AU" sz="1200" b="1" i="0" kern="1200" dirty="0">
                <a:solidFill>
                  <a:schemeClr val="tx1"/>
                </a:solidFill>
                <a:effectLst/>
                <a:latin typeface="+mn-lt"/>
                <a:ea typeface="+mn-ea"/>
                <a:cs typeface="+mn-cs"/>
              </a:rPr>
              <a:t>DCPs</a:t>
            </a:r>
          </a:p>
          <a:p>
            <a:pPr marL="171450" indent="-171450">
              <a:buFont typeface="Arial" panose="020B0604020202020204" pitchFamily="34" charset="0"/>
              <a:buChar char="•"/>
            </a:pPr>
            <a:r>
              <a:rPr lang="en-AU" sz="1200" b="0" i="0" kern="1200" dirty="0">
                <a:solidFill>
                  <a:schemeClr val="tx1"/>
                </a:solidFill>
                <a:effectLst/>
                <a:latin typeface="+mn-lt"/>
                <a:ea typeface="+mn-ea"/>
                <a:cs typeface="+mn-cs"/>
              </a:rPr>
              <a:t>Provide more detail design like building location, setbacks, landscaping, view sharing etc.</a:t>
            </a:r>
          </a:p>
          <a:p>
            <a:endParaRPr lang="en-AU" dirty="0"/>
          </a:p>
          <a:p>
            <a:endParaRPr lang="en-AU" dirty="0"/>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7</a:t>
            </a:fld>
            <a:endParaRPr lang="en-US"/>
          </a:p>
        </p:txBody>
      </p:sp>
    </p:spTree>
    <p:extLst>
      <p:ext uri="{BB962C8B-B14F-4D97-AF65-F5344CB8AC3E}">
        <p14:creationId xmlns:p14="http://schemas.microsoft.com/office/powerpoint/2010/main" val="4501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dirty="0"/>
              <a:t>Your LEP maps will show what your land is zoned and what you can build.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dirty="0"/>
              <a:t>Let’s do an example together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b="1" dirty="0"/>
              <a:t>*</a:t>
            </a:r>
            <a:r>
              <a:rPr lang="en-AU" sz="1200" b="1" kern="1200" dirty="0">
                <a:solidFill>
                  <a:schemeClr val="tx1"/>
                </a:solidFill>
                <a:effectLst/>
                <a:latin typeface="+mn-lt"/>
                <a:ea typeface="+mn-ea"/>
                <a:cs typeface="+mn-cs"/>
              </a:rPr>
              <a:t>Load planning portal and get an example address from the attendees or make one up yourself. Show them the zoning map, land use table, what is permitted in their zoning and show the height of buildings map and the floor space ratio map</a:t>
            </a:r>
            <a:r>
              <a:rPr lang="en-AU" b="1"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b="1" dirty="0"/>
          </a:p>
          <a:p>
            <a:pPr marL="0" indent="0">
              <a:buFont typeface="Arial" panose="020B0604020202020204" pitchFamily="34" charset="0"/>
              <a:buNone/>
            </a:pPr>
            <a:r>
              <a:rPr lang="en-AU" dirty="0"/>
              <a:t>The land use table identifies:</a:t>
            </a:r>
          </a:p>
          <a:p>
            <a:pPr marL="628650" lvl="1" indent="-171450">
              <a:buFont typeface="Arial" panose="020B0604020202020204" pitchFamily="34" charset="0"/>
              <a:buChar char="–"/>
            </a:pPr>
            <a:r>
              <a:rPr lang="en-AU" dirty="0"/>
              <a:t>What is permitted without consent?</a:t>
            </a:r>
          </a:p>
          <a:p>
            <a:pPr marL="628650" lvl="1" indent="-171450">
              <a:buFont typeface="Arial" panose="020B0604020202020204" pitchFamily="34" charset="0"/>
              <a:buChar char="–"/>
            </a:pPr>
            <a:r>
              <a:rPr lang="en-AU" dirty="0"/>
              <a:t>What is permitted with consent (requires a DA)?</a:t>
            </a:r>
          </a:p>
          <a:p>
            <a:pPr marL="628650" lvl="1" indent="-171450">
              <a:buFont typeface="Arial" panose="020B0604020202020204" pitchFamily="34" charset="0"/>
              <a:buChar char="–"/>
            </a:pPr>
            <a:r>
              <a:rPr lang="en-AU" dirty="0"/>
              <a:t>What is prohibited?</a:t>
            </a:r>
          </a:p>
          <a:p>
            <a:pPr marL="628650" lvl="1" indent="-171450">
              <a:buFont typeface="Arial" panose="020B0604020202020204" pitchFamily="34" charset="0"/>
              <a:buChar char="–"/>
            </a:pPr>
            <a:endParaRPr lang="en-AU"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b="1" dirty="0"/>
              <a:t>If council has an up to date ‘land use matrix’ it may be worth referring to it here to show that SEPPs permit land uses above and beyond the LEP.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dirty="0"/>
              <a:t>Ask who knows the planning rules for their area and how they work?</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dirty="0"/>
              <a:t>The following examples explain maximum building height and floor space ratio.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b="1" dirty="0"/>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8</a:t>
            </a:fld>
            <a:endParaRPr lang="en-US"/>
          </a:p>
        </p:txBody>
      </p:sp>
    </p:spTree>
    <p:extLst>
      <p:ext uri="{BB962C8B-B14F-4D97-AF65-F5344CB8AC3E}">
        <p14:creationId xmlns:p14="http://schemas.microsoft.com/office/powerpoint/2010/main" val="1475160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a:t>Page 13 of the guide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Height of a building is measured from natural ground level to the highest point of the building directly above.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Only one point of this example achieves the maximum permissible building height.</a:t>
            </a:r>
          </a:p>
          <a:p>
            <a:endParaRPr lang="en-US" dirty="0"/>
          </a:p>
        </p:txBody>
      </p:sp>
      <p:sp>
        <p:nvSpPr>
          <p:cNvPr id="4" name="Slide Number Placeholder 3"/>
          <p:cNvSpPr>
            <a:spLocks noGrp="1"/>
          </p:cNvSpPr>
          <p:nvPr>
            <p:ph type="sldNum" sz="quarter" idx="10"/>
          </p:nvPr>
        </p:nvSpPr>
        <p:spPr/>
        <p:txBody>
          <a:bodyPr/>
          <a:lstStyle/>
          <a:p>
            <a:fld id="{85F8233A-E4DD-DD4B-A2C1-6C0BE2695233}" type="slidenum">
              <a:rPr lang="en-US" smtClean="0"/>
              <a:t>9</a:t>
            </a:fld>
            <a:endParaRPr lang="en-US"/>
          </a:p>
        </p:txBody>
      </p:sp>
    </p:spTree>
    <p:extLst>
      <p:ext uri="{BB962C8B-B14F-4D97-AF65-F5344CB8AC3E}">
        <p14:creationId xmlns:p14="http://schemas.microsoft.com/office/powerpoint/2010/main" val="1027409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12700"/>
            <a:ext cx="12230269" cy="6845300"/>
          </a:xfrm>
          <a:prstGeom prst="rect">
            <a:avLst/>
          </a:prstGeom>
        </p:spPr>
      </p:pic>
      <p:sp>
        <p:nvSpPr>
          <p:cNvPr id="2" name="Title 1"/>
          <p:cNvSpPr>
            <a:spLocks noGrp="1"/>
          </p:cNvSpPr>
          <p:nvPr>
            <p:ph type="ctrTitle"/>
          </p:nvPr>
        </p:nvSpPr>
        <p:spPr>
          <a:xfrm>
            <a:off x="1655064" y="1244823"/>
            <a:ext cx="9144000" cy="2387600"/>
          </a:xfrm>
        </p:spPr>
        <p:txBody>
          <a:bodyPr anchor="b">
            <a:normAutofit/>
          </a:bodyPr>
          <a:lstStyle>
            <a:lvl1pPr algn="l">
              <a:defRPr sz="4800">
                <a:solidFill>
                  <a:schemeClr val="bg1"/>
                </a:solidFill>
                <a:latin typeface="Century Gothic" charset="0"/>
                <a:ea typeface="Century Gothic" charset="0"/>
                <a:cs typeface="Century Gothic" charset="0"/>
              </a:defRPr>
            </a:lvl1pPr>
          </a:lstStyle>
          <a:p>
            <a:r>
              <a:rPr lang="en-US" dirty="0"/>
              <a:t>Click to edit Master title style</a:t>
            </a:r>
          </a:p>
        </p:txBody>
      </p:sp>
      <p:sp>
        <p:nvSpPr>
          <p:cNvPr id="3" name="Subtitle 2"/>
          <p:cNvSpPr>
            <a:spLocks noGrp="1"/>
          </p:cNvSpPr>
          <p:nvPr>
            <p:ph type="subTitle" idx="1"/>
          </p:nvPr>
        </p:nvSpPr>
        <p:spPr>
          <a:xfrm>
            <a:off x="1655064" y="3869716"/>
            <a:ext cx="9144000" cy="1254512"/>
          </a:xfrm>
        </p:spPr>
        <p:txBody>
          <a:bodyPr>
            <a:normAutofit/>
          </a:bodyPr>
          <a:lstStyle>
            <a:lvl1pPr marL="0" indent="0" algn="l">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A486F580-8A6F-FA49-B281-BB77E06CB0C1}"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201C1CA-CC28-A347-B66F-F37AE05EA80A}" type="slidenum">
              <a:rPr lang="en-US" smtClean="0"/>
              <a:pPr/>
              <a:t>‹#›</a:t>
            </a:fld>
            <a:endParaRPr lang="en-US" dirty="0"/>
          </a:p>
        </p:txBody>
      </p:sp>
    </p:spTree>
    <p:extLst>
      <p:ext uri="{BB962C8B-B14F-4D97-AF65-F5344CB8AC3E}">
        <p14:creationId xmlns:p14="http://schemas.microsoft.com/office/powerpoint/2010/main" val="182815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578EDF5-18CD-3F44-B6F4-A546D604764D}" type="datetime1">
              <a:rPr lang="en-AU" smtClean="0"/>
              <a:t>22/02/2019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194475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04BB538-1708-FC46-BC62-79CB8893D7E0}" type="datetime1">
              <a:rPr lang="en-AU" smtClean="0"/>
              <a:t>22/02/2019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840396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00E669-2479-3343-8384-BC1A23E745C9}"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550365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5DA580-1B9D-E346-A267-032E97FCE23C}"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779546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Bullet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75558"/>
            <a:ext cx="10515600" cy="1325563"/>
          </a:xfrm>
        </p:spPr>
        <p:txBody>
          <a:bodyPr lIns="90000" bIns="180000" anchor="b" anchorCtr="0"/>
          <a:lstStyle/>
          <a:p>
            <a:r>
              <a:rPr lang="en-US" dirty="0"/>
              <a:t>Click to edit Master title style</a:t>
            </a:r>
          </a:p>
        </p:txBody>
      </p:sp>
      <p:sp>
        <p:nvSpPr>
          <p:cNvPr id="3" name="Content Placeholder 2"/>
          <p:cNvSpPr>
            <a:spLocks noGrp="1"/>
          </p:cNvSpPr>
          <p:nvPr>
            <p:ph idx="1"/>
          </p:nvPr>
        </p:nvSpPr>
        <p:spPr>
          <a:xfrm>
            <a:off x="838200" y="1636058"/>
            <a:ext cx="10515600" cy="4351338"/>
          </a:xfrm>
        </p:spPr>
        <p:txBody>
          <a:bodyPr/>
          <a:lstStyle>
            <a:lvl1pPr>
              <a:defRPr b="0" i="0">
                <a:latin typeface="Century Gothic" charset="0"/>
                <a:ea typeface="Century Gothic" charset="0"/>
                <a:cs typeface="Century Gothic" charset="0"/>
              </a:defRPr>
            </a:lvl1pPr>
            <a:lvl2pPr>
              <a:lnSpc>
                <a:spcPct val="130000"/>
              </a:lnSpc>
              <a:defRPr b="0" i="0">
                <a:latin typeface="Century Gothic" charset="0"/>
                <a:ea typeface="Century Gothic" charset="0"/>
                <a:cs typeface="Century Gothic" charset="0"/>
              </a:defRPr>
            </a:lvl2pPr>
            <a:lvl3pPr>
              <a:lnSpc>
                <a:spcPct val="130000"/>
              </a:lnSpc>
              <a:defRPr b="0" i="0">
                <a:latin typeface="Century Gothic" charset="0"/>
                <a:ea typeface="Century Gothic" charset="0"/>
                <a:cs typeface="Century Gothic" charset="0"/>
              </a:defRPr>
            </a:lvl3pPr>
            <a:lvl4pPr>
              <a:lnSpc>
                <a:spcPct val="130000"/>
              </a:lnSpc>
              <a:defRPr b="0" i="0">
                <a:latin typeface="Century Gothic" charset="0"/>
                <a:ea typeface="Century Gothic" charset="0"/>
                <a:cs typeface="Century Gothic" charset="0"/>
              </a:defRPr>
            </a:lvl4pPr>
            <a:lvl5pPr>
              <a:lnSpc>
                <a:spcPct val="130000"/>
              </a:lnSpc>
              <a:defRPr b="0" i="0">
                <a:latin typeface="Century Gothic" charset="0"/>
                <a:ea typeface="Century Gothic" charset="0"/>
                <a:cs typeface="Century Gothic"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B49BE57-D252-4F4D-BEF1-23F27CA509EE}"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181169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No Bulle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None/>
              <a:defRPr b="0" i="0">
                <a:latin typeface="Century Gothic" charset="0"/>
                <a:ea typeface="Century Gothic" charset="0"/>
                <a:cs typeface="Century Gothic" charset="0"/>
              </a:defRPr>
            </a:lvl1pPr>
            <a:lvl2pPr>
              <a:defRPr b="0" i="0">
                <a:latin typeface="Century Gothic" charset="0"/>
                <a:ea typeface="Century Gothic" charset="0"/>
                <a:cs typeface="Century Gothic" charset="0"/>
              </a:defRPr>
            </a:lvl2pPr>
            <a:lvl3pPr>
              <a:defRPr b="0" i="0">
                <a:latin typeface="Century Gothic" charset="0"/>
                <a:ea typeface="Century Gothic" charset="0"/>
                <a:cs typeface="Century Gothic" charset="0"/>
              </a:defRPr>
            </a:lvl3pPr>
            <a:lvl4pPr>
              <a:defRPr b="0" i="0">
                <a:latin typeface="Century Gothic" charset="0"/>
                <a:ea typeface="Century Gothic" charset="0"/>
                <a:cs typeface="Century Gothic" charset="0"/>
              </a:defRPr>
            </a:lvl4pPr>
            <a:lvl5pPr>
              <a:defRPr b="0" i="0">
                <a:latin typeface="Century Gothic" charset="0"/>
                <a:ea typeface="Century Gothic" charset="0"/>
                <a:cs typeface="Century Gothic" charset="0"/>
              </a:defRPr>
            </a:lvl5pPr>
          </a:lstStyle>
          <a:p>
            <a:pPr lvl="0"/>
            <a:r>
              <a:rPr lang="en-US" dirty="0"/>
              <a:t>Click to edit Master text styles</a:t>
            </a:r>
          </a:p>
        </p:txBody>
      </p:sp>
      <p:sp>
        <p:nvSpPr>
          <p:cNvPr id="4" name="Date Placeholder 3"/>
          <p:cNvSpPr>
            <a:spLocks noGrp="1"/>
          </p:cNvSpPr>
          <p:nvPr>
            <p:ph type="dt" sz="half" idx="10"/>
          </p:nvPr>
        </p:nvSpPr>
        <p:spPr/>
        <p:txBody>
          <a:bodyPr/>
          <a:lstStyle/>
          <a:p>
            <a:fld id="{6A315FD6-C97A-4D4D-B935-3937E382ECC3}"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1C1CA-CC28-A347-B66F-F37AE05EA80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No Bullet +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2187574"/>
            <a:ext cx="10515600" cy="3926147"/>
          </a:xfrm>
        </p:spPr>
        <p:txBody>
          <a:bodyPr/>
          <a:lstStyle>
            <a:lvl1pPr marL="0" marR="0" indent="0" algn="l" defTabSz="914400" rtl="0" eaLnBrk="1" fontAlgn="auto" latinLnBrk="0" hangingPunct="1">
              <a:lnSpc>
                <a:spcPct val="130000"/>
              </a:lnSpc>
              <a:spcBef>
                <a:spcPts val="1000"/>
              </a:spcBef>
              <a:spcAft>
                <a:spcPts val="0"/>
              </a:spcAft>
              <a:buClrTx/>
              <a:buSzTx/>
              <a:buFont typeface="Arial"/>
              <a:buNone/>
              <a:tabLst/>
              <a:defRPr b="0" i="0">
                <a:latin typeface="Century Gothic" charset="0"/>
                <a:ea typeface="Century Gothic" charset="0"/>
                <a:cs typeface="Century Gothic" charset="0"/>
              </a:defRPr>
            </a:lvl1pPr>
            <a:lvl2pPr>
              <a:defRPr b="0" i="0">
                <a:latin typeface="Century Gothic" charset="0"/>
                <a:ea typeface="Century Gothic" charset="0"/>
                <a:cs typeface="Century Gothic" charset="0"/>
              </a:defRPr>
            </a:lvl2pPr>
            <a:lvl3pPr>
              <a:defRPr b="0" i="0">
                <a:latin typeface="Century Gothic" charset="0"/>
                <a:ea typeface="Century Gothic" charset="0"/>
                <a:cs typeface="Century Gothic" charset="0"/>
              </a:defRPr>
            </a:lvl3pPr>
            <a:lvl4pPr>
              <a:defRPr b="0" i="0">
                <a:latin typeface="Century Gothic" charset="0"/>
                <a:ea typeface="Century Gothic" charset="0"/>
                <a:cs typeface="Century Gothic" charset="0"/>
              </a:defRPr>
            </a:lvl4pPr>
            <a:lvl5pPr>
              <a:defRPr b="0" i="0">
                <a:latin typeface="Century Gothic" charset="0"/>
                <a:ea typeface="Century Gothic" charset="0"/>
                <a:cs typeface="Century Gothic" charset="0"/>
              </a:defRPr>
            </a:lvl5pPr>
          </a:lstStyle>
          <a:p>
            <a:pPr lvl="0"/>
            <a:r>
              <a:rPr lang="en-US" dirty="0"/>
              <a:t>Click to edit Master text styles</a:t>
            </a:r>
          </a:p>
        </p:txBody>
      </p:sp>
      <p:sp>
        <p:nvSpPr>
          <p:cNvPr id="4" name="Date Placeholder 3"/>
          <p:cNvSpPr>
            <a:spLocks noGrp="1"/>
          </p:cNvSpPr>
          <p:nvPr>
            <p:ph type="dt" sz="half" idx="10"/>
          </p:nvPr>
        </p:nvSpPr>
        <p:spPr/>
        <p:txBody>
          <a:bodyPr/>
          <a:lstStyle/>
          <a:p>
            <a:fld id="{1ED4265D-1626-304D-9BED-4FC4759DD0A2}"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1C1CA-CC28-A347-B66F-F37AE05EA80A}" type="slidenum">
              <a:rPr lang="en-US" smtClean="0"/>
              <a:t>‹#›</a:t>
            </a:fld>
            <a:endParaRPr lang="en-US"/>
          </a:p>
        </p:txBody>
      </p:sp>
      <p:sp>
        <p:nvSpPr>
          <p:cNvPr id="7" name="Text Placeholder 2"/>
          <p:cNvSpPr>
            <a:spLocks noGrp="1"/>
          </p:cNvSpPr>
          <p:nvPr>
            <p:ph type="body" idx="13"/>
          </p:nvPr>
        </p:nvSpPr>
        <p:spPr>
          <a:xfrm>
            <a:off x="839788" y="1508778"/>
            <a:ext cx="10514012" cy="553937"/>
          </a:xfrm>
        </p:spPr>
        <p:txBody>
          <a:bodyPr anchor="ctr" anchorCtr="0">
            <a:noAutofit/>
          </a:bodyPr>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48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58F86D67-6CB2-5842-BA2B-2984A5C44E11}" type="datetime1">
              <a:rPr lang="en-AU" smtClean="0"/>
              <a:t>22/02/2019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2070918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63424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634240"/>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46559B0-9542-6B49-8E9B-9642063FFD20}" type="datetime1">
              <a:rPr lang="en-AU" smtClean="0"/>
              <a:t>22/02/2019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1659123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15611A-B47A-ED4C-B714-855B71A48F11}" type="datetime1">
              <a:rPr lang="en-AU" smtClean="0"/>
              <a:t>22/02/2019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1967798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71B5DC-9506-5C45-9099-87B74278CE5A}" type="datetime1">
              <a:rPr lang="en-AU" smtClean="0"/>
              <a:t>22/02/2019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1544368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A1BB3-1C3B-9945-9191-C8D0AD509BAB}" type="datetime1">
              <a:rPr lang="en-AU" smtClean="0"/>
              <a:t>22/02/2019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01C1CA-CC28-A347-B66F-F37AE05EA80A}" type="slidenum">
              <a:rPr lang="en-US" smtClean="0"/>
              <a:t>‹#›</a:t>
            </a:fld>
            <a:endParaRPr lang="en-US"/>
          </a:p>
        </p:txBody>
      </p:sp>
    </p:spTree>
    <p:extLst>
      <p:ext uri="{BB962C8B-B14F-4D97-AF65-F5344CB8AC3E}">
        <p14:creationId xmlns:p14="http://schemas.microsoft.com/office/powerpoint/2010/main" val="171585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75556"/>
            <a:ext cx="10515600" cy="1325563"/>
          </a:xfrm>
          <a:prstGeom prst="rect">
            <a:avLst/>
          </a:prstGeom>
        </p:spPr>
        <p:txBody>
          <a:bodyPr vert="horz" lIns="91440" tIns="45720" rIns="90000" bIns="180000" rtlCol="0" anchor="b" anchorCtr="0">
            <a:normAutofit/>
          </a:bodyPr>
          <a:lstStyle/>
          <a:p>
            <a:r>
              <a:rPr lang="en-US" dirty="0"/>
              <a:t>Click to edit Master title style</a:t>
            </a:r>
          </a:p>
        </p:txBody>
      </p:sp>
      <p:sp>
        <p:nvSpPr>
          <p:cNvPr id="3" name="Text Placeholder 2"/>
          <p:cNvSpPr>
            <a:spLocks noGrp="1"/>
          </p:cNvSpPr>
          <p:nvPr>
            <p:ph type="body" idx="1"/>
          </p:nvPr>
        </p:nvSpPr>
        <p:spPr>
          <a:xfrm>
            <a:off x="838200" y="1636056"/>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entury Gothic" charset="0"/>
                <a:ea typeface="Century Gothic" charset="0"/>
                <a:cs typeface="Century Gothic" charset="0"/>
              </a:defRPr>
            </a:lvl1pPr>
          </a:lstStyle>
          <a:p>
            <a:fld id="{F6CCD2B9-8FAB-FB42-A8D1-4902AF397445}" type="datetime1">
              <a:rPr lang="en-AU" smtClean="0"/>
              <a:t>22/02/2019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entury Gothic" charset="0"/>
                <a:ea typeface="Century Gothic" charset="0"/>
                <a:cs typeface="Century Gothic"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latin typeface="Century Gothic" charset="0"/>
                <a:ea typeface="Century Gothic" charset="0"/>
                <a:cs typeface="Century Gothic" charset="0"/>
              </a:defRPr>
            </a:lvl1pPr>
          </a:lstStyle>
          <a:p>
            <a:fld id="{D201C1CA-CC28-A347-B66F-F37AE05EA80A}" type="slidenum">
              <a:rPr lang="en-US" smtClean="0"/>
              <a:pPr/>
              <a:t>‹#›</a:t>
            </a:fld>
            <a:endParaRPr lang="en-US" dirty="0"/>
          </a:p>
        </p:txBody>
      </p:sp>
      <p:pic>
        <p:nvPicPr>
          <p:cNvPr id="9" name="Picture 8"/>
          <p:cNvPicPr>
            <a:picLocks noChangeAspect="1"/>
          </p:cNvPicPr>
          <p:nvPr userDrawn="1"/>
        </p:nvPicPr>
        <p:blipFill>
          <a:blip r:embed="rId15"/>
          <a:stretch>
            <a:fillRect/>
          </a:stretch>
        </p:blipFill>
        <p:spPr>
          <a:xfrm>
            <a:off x="0" y="6175612"/>
            <a:ext cx="12192000" cy="682388"/>
          </a:xfrm>
          <a:prstGeom prst="rect">
            <a:avLst/>
          </a:prstGeom>
        </p:spPr>
      </p:pic>
    </p:spTree>
    <p:extLst>
      <p:ext uri="{BB962C8B-B14F-4D97-AF65-F5344CB8AC3E}">
        <p14:creationId xmlns:p14="http://schemas.microsoft.com/office/powerpoint/2010/main" val="217706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l" defTabSz="914400" rtl="0" eaLnBrk="1" latinLnBrk="0" hangingPunct="1">
        <a:lnSpc>
          <a:spcPct val="90000"/>
        </a:lnSpc>
        <a:spcBef>
          <a:spcPct val="0"/>
        </a:spcBef>
        <a:buNone/>
        <a:defRPr sz="3600" b="1" i="0" kern="1200" baseline="0">
          <a:solidFill>
            <a:schemeClr val="accent2"/>
          </a:solidFill>
          <a:latin typeface="Century Gothic" charset="0"/>
          <a:ea typeface="Century Gothic" charset="0"/>
          <a:cs typeface="Century Gothic" charset="0"/>
        </a:defRPr>
      </a:lvl1pPr>
    </p:titleStyle>
    <p:bodyStyle>
      <a:lvl1pPr marL="228600" indent="-228600" algn="l" defTabSz="914400" rtl="0" eaLnBrk="1" latinLnBrk="0" hangingPunct="1">
        <a:lnSpc>
          <a:spcPct val="13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130000"/>
        </a:lnSpc>
        <a:spcBef>
          <a:spcPts val="500"/>
        </a:spcBef>
        <a:buFont typeface="LucidaGrande" charset="0"/>
        <a:buChar char="-"/>
        <a:defRPr sz="20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130000"/>
        </a:lnSpc>
        <a:spcBef>
          <a:spcPts val="500"/>
        </a:spcBef>
        <a:buFont typeface="LucidaGrande" charset="0"/>
        <a:buChar char="-"/>
        <a:defRPr sz="20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130000"/>
        </a:lnSpc>
        <a:spcBef>
          <a:spcPts val="500"/>
        </a:spcBef>
        <a:buFont typeface="LucidaGrande" charset="0"/>
        <a:buChar char="-"/>
        <a:defRPr sz="20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130000"/>
        </a:lnSpc>
        <a:spcBef>
          <a:spcPts val="500"/>
        </a:spcBef>
        <a:buFont typeface="LucidaGrande" charset="0"/>
        <a:buChar char="-"/>
        <a:defRPr sz="20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time_continue=2&amp;v=m1joHOBHtbQ"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www.planningportal.nsw.gov.au/"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38BB6C-1418-43F6-8912-0F8AD022D275}"/>
              </a:ext>
            </a:extLst>
          </p:cNvPr>
          <p:cNvSpPr txBox="1"/>
          <p:nvPr/>
        </p:nvSpPr>
        <p:spPr>
          <a:xfrm>
            <a:off x="8819909" y="5563951"/>
            <a:ext cx="3182925" cy="646331"/>
          </a:xfrm>
          <a:prstGeom prst="rect">
            <a:avLst/>
          </a:prstGeom>
          <a:noFill/>
        </p:spPr>
        <p:txBody>
          <a:bodyPr wrap="square" rtlCol="0">
            <a:spAutoFit/>
          </a:bodyPr>
          <a:lstStyle/>
          <a:p>
            <a:pPr algn="ctr"/>
            <a:r>
              <a:rPr lang="en-AU" dirty="0">
                <a:solidFill>
                  <a:srgbClr val="FF0000"/>
                </a:solidFill>
              </a:rPr>
              <a:t>Delete this note and insert Council logo in this white area</a:t>
            </a:r>
          </a:p>
        </p:txBody>
      </p:sp>
      <p:sp>
        <p:nvSpPr>
          <p:cNvPr id="3" name="Subtitle 2"/>
          <p:cNvSpPr>
            <a:spLocks noGrp="1"/>
          </p:cNvSpPr>
          <p:nvPr>
            <p:ph type="subTitle" idx="1"/>
          </p:nvPr>
        </p:nvSpPr>
        <p:spPr>
          <a:xfrm>
            <a:off x="1655064" y="3869716"/>
            <a:ext cx="9144000" cy="740384"/>
          </a:xfrm>
        </p:spPr>
        <p:txBody>
          <a:bodyPr/>
          <a:lstStyle/>
          <a:p>
            <a:r>
              <a:rPr lang="en-US" dirty="0"/>
              <a:t>Name of the council</a:t>
            </a:r>
          </a:p>
        </p:txBody>
      </p:sp>
      <p:sp>
        <p:nvSpPr>
          <p:cNvPr id="2" name="Title 1"/>
          <p:cNvSpPr>
            <a:spLocks noGrp="1"/>
          </p:cNvSpPr>
          <p:nvPr>
            <p:ph type="ctrTitle"/>
          </p:nvPr>
        </p:nvSpPr>
        <p:spPr/>
        <p:txBody>
          <a:bodyPr>
            <a:normAutofit fontScale="90000"/>
          </a:bodyPr>
          <a:lstStyle/>
          <a:p>
            <a:r>
              <a:rPr lang="en-US" dirty="0"/>
              <a:t>Your guide to </a:t>
            </a:r>
            <a:br>
              <a:rPr lang="en-US" dirty="0"/>
            </a:br>
            <a:r>
              <a:rPr lang="en-US" dirty="0"/>
              <a:t>the Development </a:t>
            </a:r>
            <a:br>
              <a:rPr lang="en-US" dirty="0"/>
            </a:br>
            <a:r>
              <a:rPr lang="en-US" dirty="0"/>
              <a:t>Application process </a:t>
            </a:r>
            <a:br>
              <a:rPr lang="en-US" dirty="0"/>
            </a:br>
            <a:r>
              <a:rPr lang="en-US" dirty="0"/>
              <a:t>Information Seminar</a:t>
            </a:r>
          </a:p>
        </p:txBody>
      </p:sp>
    </p:spTree>
    <p:extLst>
      <p:ext uri="{BB962C8B-B14F-4D97-AF65-F5344CB8AC3E}">
        <p14:creationId xmlns:p14="http://schemas.microsoft.com/office/powerpoint/2010/main" val="37118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10</a:t>
            </a:fld>
            <a:endParaRPr lang="en-US"/>
          </a:p>
        </p:txBody>
      </p:sp>
      <p:sp>
        <p:nvSpPr>
          <p:cNvPr id="3" name="Content Placeholder 2"/>
          <p:cNvSpPr>
            <a:spLocks noGrp="1"/>
          </p:cNvSpPr>
          <p:nvPr>
            <p:ph idx="1"/>
          </p:nvPr>
        </p:nvSpPr>
        <p:spPr>
          <a:xfrm>
            <a:off x="1007249" y="5016680"/>
            <a:ext cx="8779302" cy="856355"/>
          </a:xfrm>
          <a:solidFill>
            <a:schemeClr val="accent2"/>
          </a:solidFill>
        </p:spPr>
        <p:txBody>
          <a:bodyPr>
            <a:normAutofit/>
          </a:bodyPr>
          <a:lstStyle/>
          <a:p>
            <a:r>
              <a:rPr lang="en-AU" sz="1800" dirty="0">
                <a:solidFill>
                  <a:schemeClr val="bg1"/>
                </a:solidFill>
              </a:rPr>
              <a:t>The combination of standards and your site’s constraints will determine how big your house can be and where it can be located on your block.</a:t>
            </a:r>
          </a:p>
          <a:p>
            <a:endParaRPr lang="en-AU" sz="1800" dirty="0"/>
          </a:p>
        </p:txBody>
      </p:sp>
      <p:pic>
        <p:nvPicPr>
          <p:cNvPr id="5" name="Picture 4" descr="Floor Space Ratio exam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248" y="2281523"/>
            <a:ext cx="9355952" cy="2462978"/>
          </a:xfrm>
          <a:prstGeom prst="rect">
            <a:avLst/>
          </a:prstGeom>
        </p:spPr>
      </p:pic>
      <p:sp>
        <p:nvSpPr>
          <p:cNvPr id="4" name="Text Placeholder 3"/>
          <p:cNvSpPr>
            <a:spLocks noGrp="1"/>
          </p:cNvSpPr>
          <p:nvPr>
            <p:ph type="body" idx="13"/>
          </p:nvPr>
        </p:nvSpPr>
        <p:spPr/>
        <p:txBody>
          <a:bodyPr>
            <a:normAutofit/>
          </a:bodyPr>
          <a:lstStyle/>
          <a:p>
            <a:r>
              <a:rPr lang="en-US" dirty="0"/>
              <a:t>e.g. Floor space ratio</a:t>
            </a:r>
          </a:p>
        </p:txBody>
      </p:sp>
      <p:sp>
        <p:nvSpPr>
          <p:cNvPr id="2" name="Title 1"/>
          <p:cNvSpPr>
            <a:spLocks noGrp="1"/>
          </p:cNvSpPr>
          <p:nvPr>
            <p:ph type="title"/>
          </p:nvPr>
        </p:nvSpPr>
        <p:spPr/>
        <p:txBody>
          <a:bodyPr/>
          <a:lstStyle/>
          <a:p>
            <a:r>
              <a:rPr lang="en-US" dirty="0"/>
              <a:t>Find out the standards that apply </a:t>
            </a:r>
          </a:p>
        </p:txBody>
      </p:sp>
    </p:spTree>
    <p:extLst>
      <p:ext uri="{BB962C8B-B14F-4D97-AF65-F5344CB8AC3E}">
        <p14:creationId xmlns:p14="http://schemas.microsoft.com/office/powerpoint/2010/main" val="1590733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11</a:t>
            </a:fld>
            <a:endParaRPr lang="en-US"/>
          </a:p>
        </p:txBody>
      </p:sp>
      <p:sp>
        <p:nvSpPr>
          <p:cNvPr id="11" name="Content Placeholder 10">
            <a:extLst>
              <a:ext uri="{FF2B5EF4-FFF2-40B4-BE49-F238E27FC236}">
                <a16:creationId xmlns:a16="http://schemas.microsoft.com/office/drawing/2014/main" id="{743B2F41-D023-47F3-AAF5-5A2C53C6256D}"/>
              </a:ext>
            </a:extLst>
          </p:cNvPr>
          <p:cNvSpPr>
            <a:spLocks noGrp="1"/>
          </p:cNvSpPr>
          <p:nvPr>
            <p:ph idx="1"/>
          </p:nvPr>
        </p:nvSpPr>
        <p:spPr>
          <a:xfrm>
            <a:off x="838200" y="2743199"/>
            <a:ext cx="9625314" cy="798694"/>
          </a:xfrm>
        </p:spPr>
        <p:txBody>
          <a:bodyPr/>
          <a:lstStyle/>
          <a:p>
            <a:r>
              <a:rPr lang="en-AU" dirty="0">
                <a:solidFill>
                  <a:schemeClr val="accent2"/>
                </a:solidFill>
                <a:hlinkClick r:id="rId3">
                  <a:extLst>
                    <a:ext uri="{A12FA001-AC4F-418D-AE19-62706E023703}">
                      <ahyp:hlinkClr xmlns:ahyp="http://schemas.microsoft.com/office/drawing/2018/hyperlinkcolor" val="tx"/>
                    </a:ext>
                  </a:extLst>
                </a:hlinkClick>
              </a:rPr>
              <a:t>https://www.youtube.com/watch?time_continue=2&amp;v=m1joHOBHtbQ</a:t>
            </a:r>
            <a:endParaRPr lang="en-AU" dirty="0">
              <a:solidFill>
                <a:schemeClr val="accent2"/>
              </a:solidFill>
            </a:endParaRPr>
          </a:p>
        </p:txBody>
      </p:sp>
      <p:sp>
        <p:nvSpPr>
          <p:cNvPr id="7" name="Title 3">
            <a:extLst>
              <a:ext uri="{FF2B5EF4-FFF2-40B4-BE49-F238E27FC236}">
                <a16:creationId xmlns:a16="http://schemas.microsoft.com/office/drawing/2014/main" id="{FB6EBB44-7149-4046-9732-6C5965D6A06E}"/>
              </a:ext>
            </a:extLst>
          </p:cNvPr>
          <p:cNvSpPr txBox="1">
            <a:spLocks/>
          </p:cNvSpPr>
          <p:nvPr/>
        </p:nvSpPr>
        <p:spPr>
          <a:xfrm>
            <a:off x="838200" y="1853653"/>
            <a:ext cx="10515600" cy="685573"/>
          </a:xfrm>
          <a:prstGeom prst="rect">
            <a:avLst/>
          </a:prstGeom>
        </p:spPr>
        <p:txBody>
          <a:bodyPr vert="horz" lIns="91440" tIns="45720" rIns="90000" bIns="180000" rtlCol="0" anchor="b" anchorCtr="0">
            <a:normAutofit/>
          </a:bodyPr>
          <a:lstStyle>
            <a:lvl1pPr algn="l" defTabSz="914400" rtl="0" eaLnBrk="1" latinLnBrk="0" hangingPunct="1">
              <a:lnSpc>
                <a:spcPct val="90000"/>
              </a:lnSpc>
              <a:spcBef>
                <a:spcPct val="0"/>
              </a:spcBef>
              <a:buNone/>
              <a:defRPr sz="3600" b="1" i="0" kern="1200" baseline="0">
                <a:solidFill>
                  <a:schemeClr val="accent2"/>
                </a:solidFill>
                <a:latin typeface="Century Gothic" charset="0"/>
                <a:ea typeface="Century Gothic" charset="0"/>
                <a:cs typeface="Century Gothic" charset="0"/>
              </a:defRPr>
            </a:lvl1pPr>
          </a:lstStyle>
          <a:p>
            <a:r>
              <a:rPr lang="en-US" sz="2400" dirty="0">
                <a:solidFill>
                  <a:schemeClr val="accent3"/>
                </a:solidFill>
              </a:rPr>
              <a:t>So how does it work?</a:t>
            </a:r>
          </a:p>
        </p:txBody>
      </p:sp>
      <p:sp>
        <p:nvSpPr>
          <p:cNvPr id="4" name="Title 3">
            <a:extLst>
              <a:ext uri="{FF2B5EF4-FFF2-40B4-BE49-F238E27FC236}">
                <a16:creationId xmlns:a16="http://schemas.microsoft.com/office/drawing/2014/main" id="{5DF0F1CC-7804-E945-961E-E8AB60085DD0}"/>
              </a:ext>
            </a:extLst>
          </p:cNvPr>
          <p:cNvSpPr>
            <a:spLocks noGrp="1"/>
          </p:cNvSpPr>
          <p:nvPr>
            <p:ph type="title"/>
          </p:nvPr>
        </p:nvSpPr>
        <p:spPr>
          <a:xfrm>
            <a:off x="838200" y="447405"/>
            <a:ext cx="10515600" cy="1325563"/>
          </a:xfrm>
        </p:spPr>
        <p:txBody>
          <a:bodyPr>
            <a:normAutofit/>
          </a:bodyPr>
          <a:lstStyle/>
          <a:p>
            <a:r>
              <a:rPr lang="en-US" dirty="0"/>
              <a:t>The development assessment and construction approval process.</a:t>
            </a:r>
          </a:p>
        </p:txBody>
      </p:sp>
    </p:spTree>
    <p:extLst>
      <p:ext uri="{BB962C8B-B14F-4D97-AF65-F5344CB8AC3E}">
        <p14:creationId xmlns:p14="http://schemas.microsoft.com/office/powerpoint/2010/main" val="1221715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12</a:t>
            </a:fld>
            <a:endParaRPr lang="en-US"/>
          </a:p>
        </p:txBody>
      </p:sp>
      <p:pic>
        <p:nvPicPr>
          <p:cNvPr id="4" name="Picture 3" descr="Pre-lodgement">
            <a:extLst>
              <a:ext uri="{FF2B5EF4-FFF2-40B4-BE49-F238E27FC236}">
                <a16:creationId xmlns:a16="http://schemas.microsoft.com/office/drawing/2014/main" id="{A3A5CE46-4E4F-4E0F-856D-8F622F38C266}"/>
              </a:ext>
            </a:extLst>
          </p:cNvPr>
          <p:cNvPicPr>
            <a:picLocks noChangeAspect="1"/>
          </p:cNvPicPr>
          <p:nvPr/>
        </p:nvPicPr>
        <p:blipFill>
          <a:blip r:embed="rId3"/>
          <a:stretch>
            <a:fillRect/>
          </a:stretch>
        </p:blipFill>
        <p:spPr>
          <a:xfrm>
            <a:off x="3282915" y="2096293"/>
            <a:ext cx="5626170" cy="3164102"/>
          </a:xfrm>
          <a:prstGeom prst="rect">
            <a:avLst/>
          </a:prstGeom>
        </p:spPr>
      </p:pic>
      <p:sp>
        <p:nvSpPr>
          <p:cNvPr id="2" name="Title 1"/>
          <p:cNvSpPr>
            <a:spLocks noGrp="1"/>
          </p:cNvSpPr>
          <p:nvPr>
            <p:ph type="title"/>
          </p:nvPr>
        </p:nvSpPr>
        <p:spPr/>
        <p:txBody>
          <a:bodyPr/>
          <a:lstStyle/>
          <a:p>
            <a:pPr algn="ctr"/>
            <a:r>
              <a:rPr lang="en-US" dirty="0"/>
              <a:t>Stage 1: Pre-lodgement</a:t>
            </a:r>
          </a:p>
        </p:txBody>
      </p:sp>
    </p:spTree>
    <p:extLst>
      <p:ext uri="{BB962C8B-B14F-4D97-AF65-F5344CB8AC3E}">
        <p14:creationId xmlns:p14="http://schemas.microsoft.com/office/powerpoint/2010/main" val="3461465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13</a:t>
            </a:fld>
            <a:endParaRPr lang="en-US"/>
          </a:p>
        </p:txBody>
      </p:sp>
      <p:pic>
        <p:nvPicPr>
          <p:cNvPr id="5" name="Picture 4" descr="Site Analysis Example">
            <a:extLst>
              <a:ext uri="{FF2B5EF4-FFF2-40B4-BE49-F238E27FC236}">
                <a16:creationId xmlns:a16="http://schemas.microsoft.com/office/drawing/2014/main" id="{5EF2E441-A8A8-4850-836C-51ECC80C3E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4754" y="981332"/>
            <a:ext cx="5042116" cy="5145221"/>
          </a:xfrm>
          <a:prstGeom prst="rect">
            <a:avLst/>
          </a:prstGeom>
        </p:spPr>
      </p:pic>
      <p:sp>
        <p:nvSpPr>
          <p:cNvPr id="7" name="Content Placeholder 2"/>
          <p:cNvSpPr txBox="1">
            <a:spLocks/>
          </p:cNvSpPr>
          <p:nvPr/>
        </p:nvSpPr>
        <p:spPr>
          <a:xfrm>
            <a:off x="838199" y="4847502"/>
            <a:ext cx="5275521" cy="506790"/>
          </a:xfrm>
          <a:prstGeom prst="rect">
            <a:avLst/>
          </a:prstGeom>
          <a:solidFill>
            <a:schemeClr val="accent2"/>
          </a:solidFill>
        </p:spPr>
        <p:txBody>
          <a:bodyPr vert="horz" lIns="91440" tIns="45720" rIns="91440" bIns="45720" rtlCol="0">
            <a:normAutofit/>
          </a:bodyPr>
          <a:lstStyle>
            <a:lvl1pPr marL="0" marR="0" indent="0" algn="l" defTabSz="914400" rtl="0" eaLnBrk="1" fontAlgn="auto" latinLnBrk="0" hangingPunct="1">
              <a:lnSpc>
                <a:spcPct val="130000"/>
              </a:lnSpc>
              <a:spcBef>
                <a:spcPts val="1000"/>
              </a:spcBef>
              <a:spcAft>
                <a:spcPts val="0"/>
              </a:spcAft>
              <a:buClrTx/>
              <a:buSzTx/>
              <a:buFont typeface="Arial"/>
              <a:buNone/>
              <a:tabLst/>
              <a:defRPr sz="2000" b="0" i="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130000"/>
              </a:lnSpc>
              <a:spcBef>
                <a:spcPts val="500"/>
              </a:spcBef>
              <a:buFont typeface="LucidaGrande" charset="0"/>
              <a:buChar char="-"/>
              <a:defRPr sz="2000" b="0" i="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130000"/>
              </a:lnSpc>
              <a:spcBef>
                <a:spcPts val="500"/>
              </a:spcBef>
              <a:buFont typeface="LucidaGrande" charset="0"/>
              <a:buChar char="-"/>
              <a:defRPr sz="2000" b="0" i="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130000"/>
              </a:lnSpc>
              <a:spcBef>
                <a:spcPts val="500"/>
              </a:spcBef>
              <a:buFont typeface="LucidaGrande" charset="0"/>
              <a:buChar char="-"/>
              <a:defRPr sz="2000" b="0" i="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130000"/>
              </a:lnSpc>
              <a:spcBef>
                <a:spcPts val="500"/>
              </a:spcBef>
              <a:buFont typeface="LucidaGrande" charset="0"/>
              <a:buChar char="-"/>
              <a:defRPr sz="2000" b="0" i="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AU" dirty="0">
                <a:solidFill>
                  <a:schemeClr val="bg1"/>
                </a:solidFill>
              </a:rPr>
              <a:t>Not all building types will suit all lot types.</a:t>
            </a:r>
          </a:p>
          <a:p>
            <a:endParaRPr lang="en-AU" dirty="0"/>
          </a:p>
        </p:txBody>
      </p:sp>
      <p:sp>
        <p:nvSpPr>
          <p:cNvPr id="3" name="Content Placeholder 2"/>
          <p:cNvSpPr>
            <a:spLocks noGrp="1"/>
          </p:cNvSpPr>
          <p:nvPr>
            <p:ph idx="1"/>
          </p:nvPr>
        </p:nvSpPr>
        <p:spPr>
          <a:xfrm>
            <a:off x="838200" y="1850762"/>
            <a:ext cx="5275521" cy="2647097"/>
          </a:xfrm>
        </p:spPr>
        <p:txBody>
          <a:bodyPr/>
          <a:lstStyle/>
          <a:p>
            <a:r>
              <a:rPr lang="en-US" dirty="0"/>
              <a:t>Site analysis is important because it enables you/council to understand how the structure will sit on the land.</a:t>
            </a:r>
          </a:p>
          <a:p>
            <a:r>
              <a:rPr lang="en-US" dirty="0"/>
              <a:t>Site analysis can alert you to the opportunities, such as views, private spaces and solar access.</a:t>
            </a:r>
          </a:p>
        </p:txBody>
      </p:sp>
      <p:sp>
        <p:nvSpPr>
          <p:cNvPr id="2" name="Title 1"/>
          <p:cNvSpPr>
            <a:spLocks noGrp="1"/>
          </p:cNvSpPr>
          <p:nvPr>
            <p:ph type="title"/>
          </p:nvPr>
        </p:nvSpPr>
        <p:spPr/>
        <p:txBody>
          <a:bodyPr>
            <a:normAutofit/>
          </a:bodyPr>
          <a:lstStyle/>
          <a:p>
            <a:r>
              <a:rPr lang="en-US" dirty="0"/>
              <a:t>Get informed — Site analysis</a:t>
            </a:r>
          </a:p>
        </p:txBody>
      </p:sp>
    </p:spTree>
    <p:extLst>
      <p:ext uri="{BB962C8B-B14F-4D97-AF65-F5344CB8AC3E}">
        <p14:creationId xmlns:p14="http://schemas.microsoft.com/office/powerpoint/2010/main" val="3835544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201C1CA-CC28-A347-B66F-F37AE05EA80A}" type="slidenum">
              <a:rPr lang="en-US" smtClean="0"/>
              <a:t>14</a:t>
            </a:fld>
            <a:endParaRPr lang="en-US"/>
          </a:p>
        </p:txBody>
      </p:sp>
      <p:sp>
        <p:nvSpPr>
          <p:cNvPr id="5" name="Rectangle 4" descr="Screenshot of planning portal"/>
          <p:cNvSpPr/>
          <p:nvPr/>
        </p:nvSpPr>
        <p:spPr>
          <a:xfrm>
            <a:off x="9484243" y="1219522"/>
            <a:ext cx="1214238" cy="275066"/>
          </a:xfrm>
          <a:prstGeom prst="rect">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descr="Planning Layers on planning portal"/>
          <p:cNvSpPr/>
          <p:nvPr/>
        </p:nvSpPr>
        <p:spPr>
          <a:xfrm>
            <a:off x="6969642" y="2904630"/>
            <a:ext cx="2468271" cy="2856089"/>
          </a:xfrm>
          <a:prstGeom prst="rect">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Planning portal">
            <a:extLst>
              <a:ext uri="{FF2B5EF4-FFF2-40B4-BE49-F238E27FC236}">
                <a16:creationId xmlns:a16="http://schemas.microsoft.com/office/drawing/2014/main" id="{3FA69ABB-2C18-4FE5-8CC6-45796C8A41CF}"/>
              </a:ext>
            </a:extLst>
          </p:cNvPr>
          <p:cNvPicPr>
            <a:picLocks noChangeAspect="1"/>
          </p:cNvPicPr>
          <p:nvPr/>
        </p:nvPicPr>
        <p:blipFill rotWithShape="1">
          <a:blip r:embed="rId3"/>
          <a:srcRect l="14092" t="18703" r="17505"/>
          <a:stretch/>
        </p:blipFill>
        <p:spPr>
          <a:xfrm>
            <a:off x="6922623" y="1226053"/>
            <a:ext cx="4858251" cy="4626404"/>
          </a:xfrm>
          <a:prstGeom prst="rect">
            <a:avLst/>
          </a:prstGeom>
          <a:ln>
            <a:solidFill>
              <a:schemeClr val="accent1"/>
            </a:solidFill>
          </a:ln>
        </p:spPr>
      </p:pic>
      <p:sp>
        <p:nvSpPr>
          <p:cNvPr id="3" name="Content Placeholder 2"/>
          <p:cNvSpPr>
            <a:spLocks noGrp="1"/>
          </p:cNvSpPr>
          <p:nvPr>
            <p:ph idx="1"/>
          </p:nvPr>
        </p:nvSpPr>
        <p:spPr>
          <a:xfrm>
            <a:off x="838199" y="1636056"/>
            <a:ext cx="5605131" cy="4351338"/>
          </a:xfrm>
        </p:spPr>
        <p:txBody>
          <a:bodyPr/>
          <a:lstStyle/>
          <a:p>
            <a:r>
              <a:rPr lang="en-US" dirty="0"/>
              <a:t>The NSW Planning Portal (</a:t>
            </a:r>
            <a:r>
              <a:rPr lang="en-US" dirty="0" err="1"/>
              <a:t>www.planning.nsw.gov.au</a:t>
            </a:r>
            <a:r>
              <a:rPr lang="en-US" dirty="0"/>
              <a:t>) provides access to information to help you prepare, lodge and track development applications. </a:t>
            </a:r>
          </a:p>
          <a:p>
            <a:r>
              <a:rPr lang="en-US" dirty="0"/>
              <a:t>You can enter your property address to see what planning constraints and zoning rules affect your property.</a:t>
            </a:r>
          </a:p>
          <a:p>
            <a:r>
              <a:rPr lang="en-US" dirty="0"/>
              <a:t>You can print out a property report which will list all the planning information for your property. </a:t>
            </a:r>
          </a:p>
        </p:txBody>
      </p:sp>
      <p:sp>
        <p:nvSpPr>
          <p:cNvPr id="2" name="Title 1"/>
          <p:cNvSpPr>
            <a:spLocks noGrp="1"/>
          </p:cNvSpPr>
          <p:nvPr>
            <p:ph type="title"/>
          </p:nvPr>
        </p:nvSpPr>
        <p:spPr/>
        <p:txBody>
          <a:bodyPr/>
          <a:lstStyle/>
          <a:p>
            <a:r>
              <a:rPr lang="en-US" dirty="0"/>
              <a:t>Get online</a:t>
            </a:r>
          </a:p>
        </p:txBody>
      </p:sp>
    </p:spTree>
    <p:extLst>
      <p:ext uri="{BB962C8B-B14F-4D97-AF65-F5344CB8AC3E}">
        <p14:creationId xmlns:p14="http://schemas.microsoft.com/office/powerpoint/2010/main" val="1827408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your team together</a:t>
            </a:r>
          </a:p>
        </p:txBody>
      </p:sp>
      <p:sp>
        <p:nvSpPr>
          <p:cNvPr id="3" name="Content Placeholder 2"/>
          <p:cNvSpPr>
            <a:spLocks noGrp="1"/>
          </p:cNvSpPr>
          <p:nvPr>
            <p:ph idx="1"/>
          </p:nvPr>
        </p:nvSpPr>
        <p:spPr>
          <a:xfrm>
            <a:off x="838200" y="1636058"/>
            <a:ext cx="10515600" cy="4318693"/>
          </a:xfrm>
        </p:spPr>
        <p:txBody>
          <a:bodyPr>
            <a:normAutofit fontScale="85000" lnSpcReduction="20000"/>
          </a:bodyPr>
          <a:lstStyle/>
          <a:p>
            <a:pPr marL="0" indent="0">
              <a:buNone/>
            </a:pPr>
            <a:r>
              <a:rPr lang="en-US" dirty="0"/>
              <a:t>It is important to engage appropriately skilled professionals. This will reduce the chance of any supporting documents not meeting council’s standards. Poor quality documents will be a costly headache for both you and council. </a:t>
            </a:r>
          </a:p>
          <a:p>
            <a:r>
              <a:rPr lang="en-US" dirty="0"/>
              <a:t>Who do I need?</a:t>
            </a:r>
          </a:p>
          <a:p>
            <a:pPr lvl="1"/>
            <a:r>
              <a:rPr lang="en-US" dirty="0"/>
              <a:t>You may need an architect or building designer to prepare and cost your plans as well as specialists, depending on your site and your proposal.</a:t>
            </a:r>
          </a:p>
          <a:p>
            <a:pPr lvl="1"/>
            <a:r>
              <a:rPr lang="en-US" dirty="0"/>
              <a:t>As you move towards building approval and construction you will need a certifier </a:t>
            </a:r>
            <a:br>
              <a:rPr lang="en-US" dirty="0"/>
            </a:br>
            <a:r>
              <a:rPr lang="en-US" dirty="0"/>
              <a:t>(council  or private), a principal contractor (builder) and sub-contractors.</a:t>
            </a:r>
          </a:p>
          <a:p>
            <a:r>
              <a:rPr lang="en-US" dirty="0"/>
              <a:t>Where do I get them?</a:t>
            </a:r>
          </a:p>
          <a:p>
            <a:pPr lvl="1"/>
            <a:r>
              <a:rPr lang="en-US" dirty="0"/>
              <a:t>Ask around, if you see developments in your area that you like. </a:t>
            </a:r>
          </a:p>
          <a:p>
            <a:pPr lvl="1"/>
            <a:r>
              <a:rPr lang="en-US" dirty="0"/>
              <a:t>Do an internet search for professional organisations.</a:t>
            </a:r>
          </a:p>
          <a:p>
            <a:pPr lvl="1"/>
            <a:r>
              <a:rPr lang="en-US" dirty="0"/>
              <a:t>Check if your council has a database or similar DAs on their register.</a:t>
            </a:r>
          </a:p>
        </p:txBody>
      </p:sp>
      <p:sp>
        <p:nvSpPr>
          <p:cNvPr id="4" name="Slide Number Placeholder 3"/>
          <p:cNvSpPr>
            <a:spLocks noGrp="1"/>
          </p:cNvSpPr>
          <p:nvPr>
            <p:ph type="sldNum" sz="quarter" idx="12"/>
          </p:nvPr>
        </p:nvSpPr>
        <p:spPr/>
        <p:txBody>
          <a:bodyPr/>
          <a:lstStyle/>
          <a:p>
            <a:fld id="{D201C1CA-CC28-A347-B66F-F37AE05EA80A}" type="slidenum">
              <a:rPr lang="en-US" smtClean="0"/>
              <a:t>15</a:t>
            </a:fld>
            <a:endParaRPr lang="en-US"/>
          </a:p>
        </p:txBody>
      </p:sp>
    </p:spTree>
    <p:extLst>
      <p:ext uri="{BB962C8B-B14F-4D97-AF65-F5344CB8AC3E}">
        <p14:creationId xmlns:p14="http://schemas.microsoft.com/office/powerpoint/2010/main" val="549953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talking</a:t>
            </a:r>
          </a:p>
        </p:txBody>
      </p:sp>
      <p:sp>
        <p:nvSpPr>
          <p:cNvPr id="3" name="Content Placeholder 2"/>
          <p:cNvSpPr>
            <a:spLocks noGrp="1"/>
          </p:cNvSpPr>
          <p:nvPr>
            <p:ph idx="1"/>
          </p:nvPr>
        </p:nvSpPr>
        <p:spPr/>
        <p:txBody>
          <a:bodyPr>
            <a:normAutofit fontScale="92500"/>
          </a:bodyPr>
          <a:lstStyle/>
          <a:p>
            <a:r>
              <a:rPr lang="en-US" dirty="0"/>
              <a:t>Talk to your neighbours</a:t>
            </a:r>
          </a:p>
          <a:p>
            <a:pPr lvl="1"/>
            <a:r>
              <a:rPr lang="en-US" dirty="0"/>
              <a:t>You should make early contact with your neighbours and discuss your ideas with them, especially the possible impacts the development may have on them. </a:t>
            </a:r>
          </a:p>
          <a:p>
            <a:r>
              <a:rPr lang="en-US" dirty="0"/>
              <a:t>Seek their support</a:t>
            </a:r>
          </a:p>
          <a:p>
            <a:pPr lvl="1"/>
            <a:r>
              <a:rPr lang="en-US" dirty="0"/>
              <a:t>If possible, seek a letter of support from your neighbours and include this with your DA submission. Alternatively, encourage them to make a supportive submission if they agree to what is proposed.</a:t>
            </a:r>
          </a:p>
          <a:p>
            <a:r>
              <a:rPr lang="en-US" dirty="0"/>
              <a:t>Project Home Developer</a:t>
            </a:r>
          </a:p>
          <a:p>
            <a:pPr lvl="1"/>
            <a:r>
              <a:rPr lang="en-US" dirty="0"/>
              <a:t>Ensure you understand your contractual agreement before signing. If appropriate, seek legal advice.</a:t>
            </a:r>
          </a:p>
        </p:txBody>
      </p:sp>
      <p:sp>
        <p:nvSpPr>
          <p:cNvPr id="4" name="Slide Number Placeholder 3"/>
          <p:cNvSpPr>
            <a:spLocks noGrp="1"/>
          </p:cNvSpPr>
          <p:nvPr>
            <p:ph type="sldNum" sz="quarter" idx="12"/>
          </p:nvPr>
        </p:nvSpPr>
        <p:spPr/>
        <p:txBody>
          <a:bodyPr/>
          <a:lstStyle/>
          <a:p>
            <a:fld id="{D201C1CA-CC28-A347-B66F-F37AE05EA80A}" type="slidenum">
              <a:rPr lang="en-US" smtClean="0"/>
              <a:t>16</a:t>
            </a:fld>
            <a:endParaRPr lang="en-US"/>
          </a:p>
        </p:txBody>
      </p:sp>
    </p:spTree>
    <p:extLst>
      <p:ext uri="{BB962C8B-B14F-4D97-AF65-F5344CB8AC3E}">
        <p14:creationId xmlns:p14="http://schemas.microsoft.com/office/powerpoint/2010/main" val="330577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ready to lodge</a:t>
            </a:r>
          </a:p>
        </p:txBody>
      </p:sp>
      <p:sp>
        <p:nvSpPr>
          <p:cNvPr id="3" name="Content Placeholder 2"/>
          <p:cNvSpPr>
            <a:spLocks noGrp="1"/>
          </p:cNvSpPr>
          <p:nvPr>
            <p:ph idx="1"/>
          </p:nvPr>
        </p:nvSpPr>
        <p:spPr>
          <a:xfrm>
            <a:off x="838200" y="1636058"/>
            <a:ext cx="10515600" cy="4351338"/>
          </a:xfrm>
        </p:spPr>
        <p:txBody>
          <a:bodyPr>
            <a:normAutofit fontScale="85000" lnSpcReduction="10000"/>
          </a:bodyPr>
          <a:lstStyle/>
          <a:p>
            <a:r>
              <a:rPr lang="en-US" dirty="0"/>
              <a:t>Check if your council has online lodgement or if documents are required electronically.</a:t>
            </a:r>
          </a:p>
          <a:p>
            <a:r>
              <a:rPr lang="en-US" dirty="0"/>
              <a:t>If your development needs consent, a DA must be lodged with the council. This will need to include:</a:t>
            </a:r>
          </a:p>
          <a:p>
            <a:pPr lvl="1"/>
            <a:r>
              <a:rPr lang="en-US" dirty="0"/>
              <a:t>DA form, which will need a description and estimated cost of the development;</a:t>
            </a:r>
          </a:p>
          <a:p>
            <a:pPr lvl="1"/>
            <a:r>
              <a:rPr lang="en-US" dirty="0"/>
              <a:t>a plan of the land: level &amp; location survey, shadow diagrams;</a:t>
            </a:r>
          </a:p>
          <a:p>
            <a:pPr lvl="1"/>
            <a:r>
              <a:rPr lang="en-US" dirty="0"/>
              <a:t>a sketch of development;</a:t>
            </a:r>
          </a:p>
          <a:p>
            <a:pPr lvl="1"/>
            <a:r>
              <a:rPr lang="en-US" dirty="0"/>
              <a:t>a BASIX Certificate if it is a new house or alterations and additions &gt; $50,000;</a:t>
            </a:r>
          </a:p>
          <a:p>
            <a:pPr lvl="1"/>
            <a:r>
              <a:rPr lang="en-US" dirty="0"/>
              <a:t>environmental assessment e.g. statement of environment effects; and</a:t>
            </a:r>
          </a:p>
          <a:p>
            <a:pPr lvl="1"/>
            <a:r>
              <a:rPr lang="en-US" dirty="0"/>
              <a:t>a report justifying any variations to development standards.</a:t>
            </a:r>
          </a:p>
          <a:p>
            <a:r>
              <a:rPr lang="en-US" dirty="0"/>
              <a:t>A complete and high quality application is, the more likely it will be accepted by council.</a:t>
            </a:r>
          </a:p>
        </p:txBody>
      </p:sp>
      <p:sp>
        <p:nvSpPr>
          <p:cNvPr id="4" name="Slide Number Placeholder 3"/>
          <p:cNvSpPr>
            <a:spLocks noGrp="1"/>
          </p:cNvSpPr>
          <p:nvPr>
            <p:ph type="sldNum" sz="quarter" idx="12"/>
          </p:nvPr>
        </p:nvSpPr>
        <p:spPr/>
        <p:txBody>
          <a:bodyPr/>
          <a:lstStyle/>
          <a:p>
            <a:fld id="{D201C1CA-CC28-A347-B66F-F37AE05EA80A}" type="slidenum">
              <a:rPr lang="en-US" smtClean="0"/>
              <a:t>17</a:t>
            </a:fld>
            <a:endParaRPr lang="en-US"/>
          </a:p>
        </p:txBody>
      </p:sp>
    </p:spTree>
    <p:extLst>
      <p:ext uri="{BB962C8B-B14F-4D97-AF65-F5344CB8AC3E}">
        <p14:creationId xmlns:p14="http://schemas.microsoft.com/office/powerpoint/2010/main" val="478150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18</a:t>
            </a:fld>
            <a:endParaRPr lang="en-US"/>
          </a:p>
        </p:txBody>
      </p:sp>
      <p:pic>
        <p:nvPicPr>
          <p:cNvPr id="5" name="Picture 4" descr="Lodgement Stage">
            <a:extLst>
              <a:ext uri="{FF2B5EF4-FFF2-40B4-BE49-F238E27FC236}">
                <a16:creationId xmlns:a16="http://schemas.microsoft.com/office/drawing/2014/main" id="{426B31BB-E87F-40BC-A9FC-F42512E1C93B}"/>
              </a:ext>
            </a:extLst>
          </p:cNvPr>
          <p:cNvPicPr>
            <a:picLocks noChangeAspect="1"/>
          </p:cNvPicPr>
          <p:nvPr/>
        </p:nvPicPr>
        <p:blipFill>
          <a:blip r:embed="rId3"/>
          <a:stretch>
            <a:fillRect/>
          </a:stretch>
        </p:blipFill>
        <p:spPr>
          <a:xfrm>
            <a:off x="3264104" y="2013236"/>
            <a:ext cx="5663791" cy="3310525"/>
          </a:xfrm>
          <a:prstGeom prst="rect">
            <a:avLst/>
          </a:prstGeom>
        </p:spPr>
      </p:pic>
      <p:sp>
        <p:nvSpPr>
          <p:cNvPr id="2" name="Title 1"/>
          <p:cNvSpPr>
            <a:spLocks noGrp="1"/>
          </p:cNvSpPr>
          <p:nvPr>
            <p:ph type="title"/>
          </p:nvPr>
        </p:nvSpPr>
        <p:spPr/>
        <p:txBody>
          <a:bodyPr/>
          <a:lstStyle/>
          <a:p>
            <a:pPr algn="ctr"/>
            <a:r>
              <a:rPr lang="en-US" dirty="0"/>
              <a:t>Stage 2: </a:t>
            </a:r>
            <a:r>
              <a:rPr lang="en-US" dirty="0" err="1"/>
              <a:t>Lodgement</a:t>
            </a:r>
            <a:endParaRPr lang="en-US" dirty="0"/>
          </a:p>
        </p:txBody>
      </p:sp>
    </p:spTree>
    <p:extLst>
      <p:ext uri="{BB962C8B-B14F-4D97-AF65-F5344CB8AC3E}">
        <p14:creationId xmlns:p14="http://schemas.microsoft.com/office/powerpoint/2010/main" val="3976325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patient</a:t>
            </a:r>
          </a:p>
        </p:txBody>
      </p:sp>
      <p:sp>
        <p:nvSpPr>
          <p:cNvPr id="3" name="Content Placeholder 2"/>
          <p:cNvSpPr>
            <a:spLocks noGrp="1"/>
          </p:cNvSpPr>
          <p:nvPr>
            <p:ph idx="1"/>
          </p:nvPr>
        </p:nvSpPr>
        <p:spPr/>
        <p:txBody>
          <a:bodyPr>
            <a:normAutofit/>
          </a:bodyPr>
          <a:lstStyle/>
          <a:p>
            <a:r>
              <a:rPr lang="en-AU" dirty="0"/>
              <a:t>This step can include community consultation and public exhibition of plans.</a:t>
            </a:r>
          </a:p>
          <a:p>
            <a:r>
              <a:rPr lang="en-AU" dirty="0"/>
              <a:t>The majority of DAs are referred internally for expert input — engineering, environment, heritage, health and others.</a:t>
            </a:r>
          </a:p>
          <a:p>
            <a:r>
              <a:rPr lang="en-AU" dirty="0"/>
              <a:t>Council will carry out a site inspection to assess the impact of the proposed development.</a:t>
            </a:r>
          </a:p>
          <a:p>
            <a:r>
              <a:rPr lang="en-AU" dirty="0"/>
              <a:t>You will be allocated an assessment officer and a future 'call back' date may be set to discuss progress and address any issues arising.</a:t>
            </a:r>
          </a:p>
          <a:p>
            <a:pPr marL="0" indent="0">
              <a:buNone/>
            </a:pPr>
            <a:r>
              <a:rPr lang="en-AU" dirty="0"/>
              <a:t>Council aims to assess DAs within 40 days. To assist with meeting this time frame, ensure your DA and supporting documents are high quality and meet standards.</a:t>
            </a:r>
          </a:p>
        </p:txBody>
      </p:sp>
      <p:sp>
        <p:nvSpPr>
          <p:cNvPr id="4" name="Slide Number Placeholder 3"/>
          <p:cNvSpPr>
            <a:spLocks noGrp="1"/>
          </p:cNvSpPr>
          <p:nvPr>
            <p:ph type="sldNum" sz="quarter" idx="12"/>
          </p:nvPr>
        </p:nvSpPr>
        <p:spPr/>
        <p:txBody>
          <a:bodyPr/>
          <a:lstStyle/>
          <a:p>
            <a:fld id="{D201C1CA-CC28-A347-B66F-F37AE05EA80A}" type="slidenum">
              <a:rPr lang="en-US" smtClean="0"/>
              <a:t>19</a:t>
            </a:fld>
            <a:endParaRPr lang="en-US"/>
          </a:p>
        </p:txBody>
      </p:sp>
    </p:spTree>
    <p:extLst>
      <p:ext uri="{BB962C8B-B14F-4D97-AF65-F5344CB8AC3E}">
        <p14:creationId xmlns:p14="http://schemas.microsoft.com/office/powerpoint/2010/main" val="387780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Get ready</a:t>
            </a:r>
            <a:endParaRPr lang="en-US" dirty="0"/>
          </a:p>
        </p:txBody>
      </p:sp>
      <p:sp>
        <p:nvSpPr>
          <p:cNvPr id="3" name="Content Placeholder 2"/>
          <p:cNvSpPr>
            <a:spLocks noGrp="1"/>
          </p:cNvSpPr>
          <p:nvPr>
            <p:ph idx="1"/>
          </p:nvPr>
        </p:nvSpPr>
        <p:spPr>
          <a:xfrm>
            <a:off x="838200" y="1636058"/>
            <a:ext cx="10515600" cy="4351338"/>
          </a:xfrm>
        </p:spPr>
        <p:txBody>
          <a:bodyPr/>
          <a:lstStyle/>
          <a:p>
            <a:pPr marL="0" indent="0">
              <a:buNone/>
            </a:pPr>
            <a:r>
              <a:rPr lang="en-AU" dirty="0"/>
              <a:t>The purpose of this seminar is to help you, as applicants of small residential developments:</a:t>
            </a:r>
          </a:p>
          <a:p>
            <a:pPr>
              <a:buFont typeface="Wingdings" panose="05000000000000000000" pitchFamily="2" charset="2"/>
              <a:buChar char="ü"/>
            </a:pPr>
            <a:r>
              <a:rPr lang="en-AU" dirty="0"/>
              <a:t> To find out if you require a Development Application (DA);</a:t>
            </a:r>
            <a:br>
              <a:rPr lang="en-AU" dirty="0"/>
            </a:br>
            <a:r>
              <a:rPr lang="en-AU" dirty="0"/>
              <a:t>  and if so:</a:t>
            </a:r>
          </a:p>
          <a:p>
            <a:pPr>
              <a:buFont typeface="Wingdings" panose="05000000000000000000" pitchFamily="2" charset="2"/>
              <a:buChar char="ü"/>
            </a:pPr>
            <a:r>
              <a:rPr lang="en-AU" dirty="0"/>
              <a:t> What you should do before preparing and lodging your DA; </a:t>
            </a:r>
          </a:p>
          <a:p>
            <a:pPr>
              <a:buFont typeface="Wingdings" panose="05000000000000000000" pitchFamily="2" charset="2"/>
              <a:buChar char="ü"/>
            </a:pPr>
            <a:r>
              <a:rPr lang="en-AU" dirty="0"/>
              <a:t> How to understand the DA process; and</a:t>
            </a:r>
          </a:p>
          <a:p>
            <a:pPr>
              <a:buFont typeface="Wingdings" panose="05000000000000000000" pitchFamily="2" charset="2"/>
              <a:buChar char="ü"/>
            </a:pPr>
            <a:r>
              <a:rPr lang="en-AU" dirty="0"/>
              <a:t> The steps required, after approval is given, to build and occupy your new house. </a:t>
            </a:r>
          </a:p>
        </p:txBody>
      </p:sp>
      <p:sp>
        <p:nvSpPr>
          <p:cNvPr id="4" name="Slide Number Placeholder 3"/>
          <p:cNvSpPr>
            <a:spLocks noGrp="1"/>
          </p:cNvSpPr>
          <p:nvPr>
            <p:ph type="sldNum" sz="quarter" idx="12"/>
          </p:nvPr>
        </p:nvSpPr>
        <p:spPr/>
        <p:txBody>
          <a:bodyPr/>
          <a:lstStyle/>
          <a:p>
            <a:fld id="{D201C1CA-CC28-A347-B66F-F37AE05EA80A}" type="slidenum">
              <a:rPr lang="en-US" smtClean="0"/>
              <a:t>2</a:t>
            </a:fld>
            <a:endParaRPr lang="en-US"/>
          </a:p>
        </p:txBody>
      </p:sp>
    </p:spTree>
    <p:extLst>
      <p:ext uri="{BB962C8B-B14F-4D97-AF65-F5344CB8AC3E}">
        <p14:creationId xmlns:p14="http://schemas.microsoft.com/office/powerpoint/2010/main" val="886446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20</a:t>
            </a:fld>
            <a:endParaRPr lang="en-US"/>
          </a:p>
        </p:txBody>
      </p:sp>
      <p:pic>
        <p:nvPicPr>
          <p:cNvPr id="4" name="Picture 3" descr="Assessment Stage">
            <a:extLst>
              <a:ext uri="{FF2B5EF4-FFF2-40B4-BE49-F238E27FC236}">
                <a16:creationId xmlns:a16="http://schemas.microsoft.com/office/drawing/2014/main" id="{C47EC39A-1225-45E0-B46A-C906C83D7AAB}"/>
              </a:ext>
            </a:extLst>
          </p:cNvPr>
          <p:cNvPicPr>
            <a:picLocks noChangeAspect="1"/>
          </p:cNvPicPr>
          <p:nvPr/>
        </p:nvPicPr>
        <p:blipFill>
          <a:blip r:embed="rId3"/>
          <a:stretch>
            <a:fillRect/>
          </a:stretch>
        </p:blipFill>
        <p:spPr>
          <a:xfrm>
            <a:off x="3069368" y="1972902"/>
            <a:ext cx="6279831" cy="3347891"/>
          </a:xfrm>
          <a:prstGeom prst="rect">
            <a:avLst/>
          </a:prstGeom>
        </p:spPr>
      </p:pic>
      <p:sp>
        <p:nvSpPr>
          <p:cNvPr id="2" name="Title 1"/>
          <p:cNvSpPr>
            <a:spLocks noGrp="1"/>
          </p:cNvSpPr>
          <p:nvPr>
            <p:ph type="title"/>
          </p:nvPr>
        </p:nvSpPr>
        <p:spPr/>
        <p:txBody>
          <a:bodyPr/>
          <a:lstStyle/>
          <a:p>
            <a:pPr algn="ctr"/>
            <a:r>
              <a:rPr lang="en-US" dirty="0"/>
              <a:t>Stage 3: Assessment</a:t>
            </a:r>
          </a:p>
        </p:txBody>
      </p:sp>
    </p:spTree>
    <p:extLst>
      <p:ext uri="{BB962C8B-B14F-4D97-AF65-F5344CB8AC3E}">
        <p14:creationId xmlns:p14="http://schemas.microsoft.com/office/powerpoint/2010/main" val="3831507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assessed</a:t>
            </a:r>
          </a:p>
        </p:txBody>
      </p:sp>
      <p:sp>
        <p:nvSpPr>
          <p:cNvPr id="3" name="Content Placeholder 2"/>
          <p:cNvSpPr>
            <a:spLocks noGrp="1"/>
          </p:cNvSpPr>
          <p:nvPr>
            <p:ph idx="1"/>
          </p:nvPr>
        </p:nvSpPr>
        <p:spPr/>
        <p:txBody>
          <a:bodyPr>
            <a:normAutofit/>
          </a:bodyPr>
          <a:lstStyle/>
          <a:p>
            <a:pPr lvl="0"/>
            <a:r>
              <a:rPr lang="en-AU" dirty="0"/>
              <a:t>All local DAs must be formally assessed by the council under the EP&amp;A Act. </a:t>
            </a:r>
          </a:p>
          <a:p>
            <a:r>
              <a:rPr lang="en-AU" dirty="0"/>
              <a:t>The site will be inspected where photos may be taken, applicants and neighbours engaged, reports drafted and recommendations made.</a:t>
            </a:r>
          </a:p>
          <a:p>
            <a:pPr lvl="0"/>
            <a:r>
              <a:rPr lang="en-AU" dirty="0"/>
              <a:t>Relevant officers meet to discuss direction of the application path — issues may be identified.</a:t>
            </a:r>
          </a:p>
          <a:p>
            <a:pPr lvl="0"/>
            <a:r>
              <a:rPr lang="en-AU" dirty="0"/>
              <a:t>Council will communicate with the applicant. If someone has lodged the DA on your behalf and you want to be updated with the progress, you can follow the progress online with the DA tracking system on council’s website. </a:t>
            </a:r>
          </a:p>
          <a:p>
            <a:pPr lvl="0"/>
            <a:r>
              <a:rPr lang="en-AU" dirty="0"/>
              <a:t>Report recommendation: approval (conditions), refusal (reasons).</a:t>
            </a:r>
          </a:p>
        </p:txBody>
      </p:sp>
      <p:sp>
        <p:nvSpPr>
          <p:cNvPr id="4" name="Slide Number Placeholder 3"/>
          <p:cNvSpPr>
            <a:spLocks noGrp="1"/>
          </p:cNvSpPr>
          <p:nvPr>
            <p:ph type="sldNum" sz="quarter" idx="12"/>
          </p:nvPr>
        </p:nvSpPr>
        <p:spPr/>
        <p:txBody>
          <a:bodyPr/>
          <a:lstStyle/>
          <a:p>
            <a:fld id="{D201C1CA-CC28-A347-B66F-F37AE05EA80A}" type="slidenum">
              <a:rPr lang="en-US" smtClean="0"/>
              <a:t>21</a:t>
            </a:fld>
            <a:endParaRPr lang="en-US"/>
          </a:p>
        </p:txBody>
      </p:sp>
    </p:spTree>
    <p:extLst>
      <p:ext uri="{BB962C8B-B14F-4D97-AF65-F5344CB8AC3E}">
        <p14:creationId xmlns:p14="http://schemas.microsoft.com/office/powerpoint/2010/main" val="8906321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22</a:t>
            </a:fld>
            <a:endParaRPr lang="en-US"/>
          </a:p>
        </p:txBody>
      </p:sp>
      <p:pic>
        <p:nvPicPr>
          <p:cNvPr id="5" name="Picture 4" descr="Determination Stage">
            <a:extLst>
              <a:ext uri="{FF2B5EF4-FFF2-40B4-BE49-F238E27FC236}">
                <a16:creationId xmlns:a16="http://schemas.microsoft.com/office/drawing/2014/main" id="{B50BA233-20AA-45E2-AC0E-5588C438FED1}"/>
              </a:ext>
            </a:extLst>
          </p:cNvPr>
          <p:cNvPicPr>
            <a:picLocks noChangeAspect="1"/>
          </p:cNvPicPr>
          <p:nvPr/>
        </p:nvPicPr>
        <p:blipFill>
          <a:blip r:embed="rId3"/>
          <a:stretch>
            <a:fillRect/>
          </a:stretch>
        </p:blipFill>
        <p:spPr>
          <a:xfrm>
            <a:off x="3069368" y="1972901"/>
            <a:ext cx="5923191" cy="3347891"/>
          </a:xfrm>
          <a:prstGeom prst="rect">
            <a:avLst/>
          </a:prstGeom>
        </p:spPr>
      </p:pic>
      <p:sp>
        <p:nvSpPr>
          <p:cNvPr id="2" name="Title 1"/>
          <p:cNvSpPr>
            <a:spLocks noGrp="1"/>
          </p:cNvSpPr>
          <p:nvPr>
            <p:ph type="title"/>
          </p:nvPr>
        </p:nvSpPr>
        <p:spPr/>
        <p:txBody>
          <a:bodyPr/>
          <a:lstStyle/>
          <a:p>
            <a:pPr algn="ctr"/>
            <a:r>
              <a:rPr lang="en-US" dirty="0"/>
              <a:t>Stage 4: Determination</a:t>
            </a:r>
          </a:p>
        </p:txBody>
      </p:sp>
    </p:spTree>
    <p:extLst>
      <p:ext uri="{BB962C8B-B14F-4D97-AF65-F5344CB8AC3E}">
        <p14:creationId xmlns:p14="http://schemas.microsoft.com/office/powerpoint/2010/main" val="685721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Get an answer</a:t>
            </a:r>
          </a:p>
        </p:txBody>
      </p:sp>
      <p:sp>
        <p:nvSpPr>
          <p:cNvPr id="3" name="Content Placeholder 2"/>
          <p:cNvSpPr>
            <a:spLocks noGrp="1"/>
          </p:cNvSpPr>
          <p:nvPr>
            <p:ph idx="1"/>
          </p:nvPr>
        </p:nvSpPr>
        <p:spPr/>
        <p:txBody>
          <a:bodyPr>
            <a:normAutofit/>
          </a:bodyPr>
          <a:lstStyle/>
          <a:p>
            <a:pPr lvl="0"/>
            <a:r>
              <a:rPr lang="en-AU" dirty="0"/>
              <a:t>A decision is made. </a:t>
            </a:r>
          </a:p>
          <a:p>
            <a:pPr lvl="0"/>
            <a:r>
              <a:rPr lang="en-AU" dirty="0"/>
              <a:t>There are three possible outcomes:</a:t>
            </a:r>
          </a:p>
          <a:p>
            <a:pPr lvl="1"/>
            <a:r>
              <a:rPr lang="en-AU" dirty="0"/>
              <a:t>Development Consent, with conditions;</a:t>
            </a:r>
          </a:p>
          <a:p>
            <a:pPr lvl="1"/>
            <a:r>
              <a:rPr lang="en-AU" dirty="0"/>
              <a:t>refusal, with reasons given; or</a:t>
            </a:r>
          </a:p>
          <a:p>
            <a:pPr lvl="1"/>
            <a:r>
              <a:rPr lang="en-AU" dirty="0"/>
              <a:t>deferred commencement consent — not operating until one (or more) important matter is sorted out. This does not happen often.</a:t>
            </a:r>
          </a:p>
          <a:p>
            <a:pPr lvl="0"/>
            <a:r>
              <a:rPr lang="en-AU" dirty="0"/>
              <a:t>Formal notices are given to the applicant, objectors and are published on council’s website.</a:t>
            </a:r>
          </a:p>
        </p:txBody>
      </p:sp>
      <p:sp>
        <p:nvSpPr>
          <p:cNvPr id="4" name="Slide Number Placeholder 3"/>
          <p:cNvSpPr>
            <a:spLocks noGrp="1"/>
          </p:cNvSpPr>
          <p:nvPr>
            <p:ph type="sldNum" sz="quarter" idx="12"/>
          </p:nvPr>
        </p:nvSpPr>
        <p:spPr/>
        <p:txBody>
          <a:bodyPr/>
          <a:lstStyle/>
          <a:p>
            <a:fld id="{D201C1CA-CC28-A347-B66F-F37AE05EA80A}" type="slidenum">
              <a:rPr lang="en-US" smtClean="0"/>
              <a:t>23</a:t>
            </a:fld>
            <a:endParaRPr lang="en-US"/>
          </a:p>
        </p:txBody>
      </p:sp>
    </p:spTree>
    <p:extLst>
      <p:ext uri="{BB962C8B-B14F-4D97-AF65-F5344CB8AC3E}">
        <p14:creationId xmlns:p14="http://schemas.microsoft.com/office/powerpoint/2010/main" val="132621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Get changes</a:t>
            </a:r>
            <a:endParaRPr lang="en-US" dirty="0"/>
          </a:p>
        </p:txBody>
      </p:sp>
      <p:sp>
        <p:nvSpPr>
          <p:cNvPr id="3" name="Content Placeholder 2"/>
          <p:cNvSpPr>
            <a:spLocks noGrp="1"/>
          </p:cNvSpPr>
          <p:nvPr>
            <p:ph idx="1"/>
          </p:nvPr>
        </p:nvSpPr>
        <p:spPr/>
        <p:txBody>
          <a:bodyPr>
            <a:normAutofit/>
          </a:bodyPr>
          <a:lstStyle/>
          <a:p>
            <a:pPr lvl="0"/>
            <a:r>
              <a:rPr lang="en-AU" dirty="0"/>
              <a:t>If you want to change your application once it’s approved, there are several options: </a:t>
            </a:r>
          </a:p>
          <a:p>
            <a:pPr lvl="1"/>
            <a:r>
              <a:rPr lang="en-AU" dirty="0"/>
              <a:t>Possible section 8.3 — Review of Determination</a:t>
            </a:r>
          </a:p>
          <a:p>
            <a:pPr lvl="1"/>
            <a:r>
              <a:rPr lang="en-AU" dirty="0"/>
              <a:t>Section 4.55 — Modification; or </a:t>
            </a:r>
          </a:p>
          <a:p>
            <a:pPr lvl="1"/>
            <a:r>
              <a:rPr lang="en-AU" dirty="0"/>
              <a:t>Section 8.7 — Appeal to Land and Environment Court </a:t>
            </a:r>
          </a:p>
        </p:txBody>
      </p:sp>
      <p:sp>
        <p:nvSpPr>
          <p:cNvPr id="4" name="Slide Number Placeholder 3"/>
          <p:cNvSpPr>
            <a:spLocks noGrp="1"/>
          </p:cNvSpPr>
          <p:nvPr>
            <p:ph type="sldNum" sz="quarter" idx="12"/>
          </p:nvPr>
        </p:nvSpPr>
        <p:spPr/>
        <p:txBody>
          <a:bodyPr/>
          <a:lstStyle/>
          <a:p>
            <a:fld id="{D201C1CA-CC28-A347-B66F-F37AE05EA80A}" type="slidenum">
              <a:rPr lang="en-US" smtClean="0"/>
              <a:t>24</a:t>
            </a:fld>
            <a:endParaRPr lang="en-US"/>
          </a:p>
        </p:txBody>
      </p:sp>
    </p:spTree>
    <p:extLst>
      <p:ext uri="{BB962C8B-B14F-4D97-AF65-F5344CB8AC3E}">
        <p14:creationId xmlns:p14="http://schemas.microsoft.com/office/powerpoint/2010/main" val="18485661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25</a:t>
            </a:fld>
            <a:endParaRPr lang="en-US"/>
          </a:p>
        </p:txBody>
      </p:sp>
      <p:pic>
        <p:nvPicPr>
          <p:cNvPr id="4" name="Picture 3" descr="After Decision Stage">
            <a:extLst>
              <a:ext uri="{FF2B5EF4-FFF2-40B4-BE49-F238E27FC236}">
                <a16:creationId xmlns:a16="http://schemas.microsoft.com/office/drawing/2014/main" id="{E6B5B97A-5898-4AD2-9C1E-0174037C5CEA}"/>
              </a:ext>
            </a:extLst>
          </p:cNvPr>
          <p:cNvPicPr>
            <a:picLocks noChangeAspect="1"/>
          </p:cNvPicPr>
          <p:nvPr/>
        </p:nvPicPr>
        <p:blipFill>
          <a:blip r:embed="rId3"/>
          <a:stretch>
            <a:fillRect/>
          </a:stretch>
        </p:blipFill>
        <p:spPr>
          <a:xfrm>
            <a:off x="3205004" y="1880750"/>
            <a:ext cx="5610541" cy="3239890"/>
          </a:xfrm>
          <a:prstGeom prst="rect">
            <a:avLst/>
          </a:prstGeom>
        </p:spPr>
      </p:pic>
      <p:sp>
        <p:nvSpPr>
          <p:cNvPr id="2" name="Title 1"/>
          <p:cNvSpPr>
            <a:spLocks noGrp="1"/>
          </p:cNvSpPr>
          <p:nvPr>
            <p:ph type="title"/>
          </p:nvPr>
        </p:nvSpPr>
        <p:spPr/>
        <p:txBody>
          <a:bodyPr/>
          <a:lstStyle/>
          <a:p>
            <a:pPr algn="ctr"/>
            <a:r>
              <a:rPr lang="en-US" dirty="0"/>
              <a:t>Stage 5: Construction Certificate</a:t>
            </a:r>
          </a:p>
        </p:txBody>
      </p:sp>
    </p:spTree>
    <p:extLst>
      <p:ext uri="{BB962C8B-B14F-4D97-AF65-F5344CB8AC3E}">
        <p14:creationId xmlns:p14="http://schemas.microsoft.com/office/powerpoint/2010/main" val="276723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Get ready to start</a:t>
            </a:r>
            <a:endParaRPr lang="en-US" dirty="0"/>
          </a:p>
        </p:txBody>
      </p:sp>
      <p:sp>
        <p:nvSpPr>
          <p:cNvPr id="3" name="Content Placeholder 2"/>
          <p:cNvSpPr>
            <a:spLocks noGrp="1"/>
          </p:cNvSpPr>
          <p:nvPr>
            <p:ph idx="1"/>
          </p:nvPr>
        </p:nvSpPr>
        <p:spPr/>
        <p:txBody>
          <a:bodyPr>
            <a:normAutofit fontScale="92500" lnSpcReduction="20000"/>
          </a:bodyPr>
          <a:lstStyle/>
          <a:p>
            <a:pPr lvl="0"/>
            <a:r>
              <a:rPr lang="en-AU" dirty="0"/>
              <a:t>Construction certificate (CC) is needed before construction commences:</a:t>
            </a:r>
          </a:p>
          <a:p>
            <a:pPr lvl="1"/>
            <a:r>
              <a:rPr lang="en-AU" dirty="0"/>
              <a:t>The council or Private Certifier can issue a CC. It must:</a:t>
            </a:r>
          </a:p>
          <a:p>
            <a:pPr lvl="2"/>
            <a:r>
              <a:rPr lang="en-AU" dirty="0"/>
              <a:t>incorporate relevant conditions of DA; and</a:t>
            </a:r>
          </a:p>
          <a:p>
            <a:pPr lvl="2"/>
            <a:r>
              <a:rPr lang="en-AU" dirty="0"/>
              <a:t>plans and specifications meeting Building Code of Australia (BCA).</a:t>
            </a:r>
          </a:p>
          <a:p>
            <a:pPr lvl="0"/>
            <a:r>
              <a:rPr lang="en-AU" dirty="0"/>
              <a:t> then: </a:t>
            </a:r>
          </a:p>
          <a:p>
            <a:pPr lvl="1"/>
            <a:r>
              <a:rPr lang="en-AU" dirty="0"/>
              <a:t>A Principal Certifying Authority (PCA) is to be appointed by the owner or agent.</a:t>
            </a:r>
          </a:p>
          <a:p>
            <a:pPr lvl="1"/>
            <a:r>
              <a:rPr lang="en-AU" dirty="0"/>
              <a:t>Two days’ notice to Council and PCA is required before commence building.</a:t>
            </a:r>
          </a:p>
          <a:p>
            <a:pPr lvl="1"/>
            <a:r>
              <a:rPr lang="en-AU" dirty="0"/>
              <a:t>Some works listed in consent must be completed before construction works start.</a:t>
            </a:r>
          </a:p>
          <a:p>
            <a:pPr lvl="1"/>
            <a:r>
              <a:rPr lang="en-AU" dirty="0"/>
              <a:t>You must build as per the plans.</a:t>
            </a:r>
          </a:p>
          <a:p>
            <a:pPr lvl="0"/>
            <a:r>
              <a:rPr lang="en-AU" dirty="0"/>
              <a:t>NSW Building Professionals Board (BPB) accredits all certifiers, and provides the information you need on its website: </a:t>
            </a:r>
            <a:r>
              <a:rPr lang="en-AU" dirty="0" err="1"/>
              <a:t>bpb.nsw.gov.au</a:t>
            </a:r>
            <a:endParaRPr lang="en-AU" dirty="0"/>
          </a:p>
        </p:txBody>
      </p:sp>
      <p:sp>
        <p:nvSpPr>
          <p:cNvPr id="4" name="Slide Number Placeholder 3"/>
          <p:cNvSpPr>
            <a:spLocks noGrp="1"/>
          </p:cNvSpPr>
          <p:nvPr>
            <p:ph type="sldNum" sz="quarter" idx="12"/>
          </p:nvPr>
        </p:nvSpPr>
        <p:spPr/>
        <p:txBody>
          <a:bodyPr/>
          <a:lstStyle/>
          <a:p>
            <a:fld id="{D201C1CA-CC28-A347-B66F-F37AE05EA80A}" type="slidenum">
              <a:rPr lang="en-US" smtClean="0"/>
              <a:t>26</a:t>
            </a:fld>
            <a:endParaRPr lang="en-US"/>
          </a:p>
        </p:txBody>
      </p:sp>
    </p:spTree>
    <p:extLst>
      <p:ext uri="{BB962C8B-B14F-4D97-AF65-F5344CB8AC3E}">
        <p14:creationId xmlns:p14="http://schemas.microsoft.com/office/powerpoint/2010/main" val="12051434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27</a:t>
            </a:fld>
            <a:endParaRPr lang="en-US"/>
          </a:p>
        </p:txBody>
      </p:sp>
      <p:pic>
        <p:nvPicPr>
          <p:cNvPr id="5" name="Picture 4" descr="Occupation Certificate">
            <a:extLst>
              <a:ext uri="{FF2B5EF4-FFF2-40B4-BE49-F238E27FC236}">
                <a16:creationId xmlns:a16="http://schemas.microsoft.com/office/drawing/2014/main" id="{425432D2-AD30-4C7B-9552-696411114F89}"/>
              </a:ext>
            </a:extLst>
          </p:cNvPr>
          <p:cNvPicPr>
            <a:picLocks noChangeAspect="1"/>
          </p:cNvPicPr>
          <p:nvPr/>
        </p:nvPicPr>
        <p:blipFill>
          <a:blip r:embed="rId3"/>
          <a:stretch>
            <a:fillRect/>
          </a:stretch>
        </p:blipFill>
        <p:spPr>
          <a:xfrm>
            <a:off x="3093792" y="1880971"/>
            <a:ext cx="5721754" cy="3239669"/>
          </a:xfrm>
          <a:prstGeom prst="rect">
            <a:avLst/>
          </a:prstGeom>
        </p:spPr>
      </p:pic>
      <p:sp>
        <p:nvSpPr>
          <p:cNvPr id="2" name="Title 1"/>
          <p:cNvSpPr>
            <a:spLocks noGrp="1"/>
          </p:cNvSpPr>
          <p:nvPr>
            <p:ph type="title"/>
          </p:nvPr>
        </p:nvSpPr>
        <p:spPr/>
        <p:txBody>
          <a:bodyPr/>
          <a:lstStyle/>
          <a:p>
            <a:pPr algn="ctr"/>
            <a:r>
              <a:rPr lang="en-US" dirty="0"/>
              <a:t>Stage 6: Occupation Certificate</a:t>
            </a:r>
          </a:p>
        </p:txBody>
      </p:sp>
    </p:spTree>
    <p:extLst>
      <p:ext uri="{BB962C8B-B14F-4D97-AF65-F5344CB8AC3E}">
        <p14:creationId xmlns:p14="http://schemas.microsoft.com/office/powerpoint/2010/main" val="4227286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Get final approval and celebrate!</a:t>
            </a:r>
            <a:endParaRPr lang="en-US" dirty="0"/>
          </a:p>
        </p:txBody>
      </p:sp>
      <p:sp>
        <p:nvSpPr>
          <p:cNvPr id="3" name="Content Placeholder 2"/>
          <p:cNvSpPr>
            <a:spLocks noGrp="1"/>
          </p:cNvSpPr>
          <p:nvPr>
            <p:ph idx="1"/>
          </p:nvPr>
        </p:nvSpPr>
        <p:spPr>
          <a:xfrm>
            <a:off x="838200" y="1636058"/>
            <a:ext cx="10159314" cy="4351338"/>
          </a:xfrm>
        </p:spPr>
        <p:txBody>
          <a:bodyPr>
            <a:normAutofit/>
          </a:bodyPr>
          <a:lstStyle/>
          <a:p>
            <a:pPr lvl="0"/>
            <a:r>
              <a:rPr lang="en-AU" dirty="0"/>
              <a:t>Final inspection</a:t>
            </a:r>
          </a:p>
          <a:p>
            <a:pPr lvl="0"/>
            <a:r>
              <a:rPr lang="en-AU" dirty="0"/>
              <a:t>Occupation certificate (OC) — The issue of the final OC is the formal end-point of the DA and construction process. </a:t>
            </a:r>
          </a:p>
          <a:p>
            <a:pPr lvl="0"/>
            <a:r>
              <a:rPr lang="en-AU" dirty="0"/>
              <a:t>Check for compliance:</a:t>
            </a:r>
          </a:p>
          <a:p>
            <a:pPr lvl="1"/>
            <a:r>
              <a:rPr lang="en-AU" dirty="0"/>
              <a:t>If your building is not in accordance with approval — orders and penalty notices may be issued.</a:t>
            </a:r>
          </a:p>
          <a:p>
            <a:pPr lvl="1"/>
            <a:r>
              <a:rPr lang="en-AU" dirty="0"/>
              <a:t>You will need to engage in ongoing monitoring of any relevant conditions of consent.</a:t>
            </a:r>
          </a:p>
        </p:txBody>
      </p:sp>
      <p:sp>
        <p:nvSpPr>
          <p:cNvPr id="4" name="Slide Number Placeholder 3"/>
          <p:cNvSpPr>
            <a:spLocks noGrp="1"/>
          </p:cNvSpPr>
          <p:nvPr>
            <p:ph type="sldNum" sz="quarter" idx="12"/>
          </p:nvPr>
        </p:nvSpPr>
        <p:spPr/>
        <p:txBody>
          <a:bodyPr/>
          <a:lstStyle/>
          <a:p>
            <a:fld id="{D201C1CA-CC28-A347-B66F-F37AE05EA80A}" type="slidenum">
              <a:rPr lang="en-US" smtClean="0"/>
              <a:t>28</a:t>
            </a:fld>
            <a:endParaRPr lang="en-US"/>
          </a:p>
        </p:txBody>
      </p:sp>
    </p:spTree>
    <p:extLst>
      <p:ext uri="{BB962C8B-B14F-4D97-AF65-F5344CB8AC3E}">
        <p14:creationId xmlns:p14="http://schemas.microsoft.com/office/powerpoint/2010/main" val="1174057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Get dreaming </a:t>
            </a:r>
            <a:endParaRPr lang="en-US" dirty="0"/>
          </a:p>
        </p:txBody>
      </p:sp>
      <p:sp>
        <p:nvSpPr>
          <p:cNvPr id="3" name="Content Placeholder 2"/>
          <p:cNvSpPr>
            <a:spLocks noGrp="1"/>
          </p:cNvSpPr>
          <p:nvPr>
            <p:ph idx="1"/>
          </p:nvPr>
        </p:nvSpPr>
        <p:spPr>
          <a:xfrm>
            <a:off x="838200" y="1636058"/>
            <a:ext cx="9990762" cy="4351338"/>
          </a:xfrm>
        </p:spPr>
        <p:txBody>
          <a:bodyPr>
            <a:normAutofit fontScale="92500" lnSpcReduction="20000"/>
          </a:bodyPr>
          <a:lstStyle/>
          <a:p>
            <a:r>
              <a:rPr lang="en-AU" sz="2400" dirty="0"/>
              <a:t>Shape your dream/vision. Do you want a new dwelling or to make alterations to an existing dwelling?</a:t>
            </a:r>
          </a:p>
          <a:p>
            <a:r>
              <a:rPr lang="en-AU" sz="2400" dirty="0"/>
              <a:t>Talk to your neighbours and friends about their past applications and get advice.</a:t>
            </a:r>
          </a:p>
          <a:p>
            <a:r>
              <a:rPr lang="en-AU" sz="2400" dirty="0"/>
              <a:t>What is possible on your land? Have a look around your block and see how your dream will fit.</a:t>
            </a:r>
          </a:p>
          <a:p>
            <a:r>
              <a:rPr lang="en-AU" sz="2400" dirty="0"/>
              <a:t>Talk to council for up-front information:</a:t>
            </a:r>
          </a:p>
          <a:p>
            <a:pPr marL="901700" lvl="2" indent="-395288">
              <a:buFont typeface="Arial" panose="020B0604020202020204" pitchFamily="34" charset="0"/>
              <a:buChar char="–"/>
            </a:pPr>
            <a:r>
              <a:rPr lang="en-AU" sz="2400" dirty="0"/>
              <a:t>find out about the rules</a:t>
            </a:r>
          </a:p>
          <a:p>
            <a:pPr marL="901700" lvl="2" indent="-395288">
              <a:buFont typeface="Arial" panose="020B0604020202020204" pitchFamily="34" charset="0"/>
              <a:buChar char="–"/>
            </a:pPr>
            <a:r>
              <a:rPr lang="en-AU" sz="2400" dirty="0"/>
              <a:t>seek a formal pre-DA meeting if your block is difficult to develop or you want to vary standards.</a:t>
            </a:r>
          </a:p>
        </p:txBody>
      </p:sp>
      <p:sp>
        <p:nvSpPr>
          <p:cNvPr id="4" name="Slide Number Placeholder 3"/>
          <p:cNvSpPr>
            <a:spLocks noGrp="1"/>
          </p:cNvSpPr>
          <p:nvPr>
            <p:ph type="sldNum" sz="quarter" idx="12"/>
          </p:nvPr>
        </p:nvSpPr>
        <p:spPr/>
        <p:txBody>
          <a:bodyPr/>
          <a:lstStyle/>
          <a:p>
            <a:fld id="{D201C1CA-CC28-A347-B66F-F37AE05EA80A}" type="slidenum">
              <a:rPr lang="en-US" smtClean="0"/>
              <a:t>3</a:t>
            </a:fld>
            <a:endParaRPr lang="en-US"/>
          </a:p>
        </p:txBody>
      </p:sp>
    </p:spTree>
    <p:extLst>
      <p:ext uri="{BB962C8B-B14F-4D97-AF65-F5344CB8AC3E}">
        <p14:creationId xmlns:p14="http://schemas.microsoft.com/office/powerpoint/2010/main" val="1070330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201C1CA-CC28-A347-B66F-F37AE05EA80A}" type="slidenum">
              <a:rPr lang="en-US" smtClean="0"/>
              <a:t>4</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22467529"/>
              </p:ext>
            </p:extLst>
          </p:nvPr>
        </p:nvGraphicFramePr>
        <p:xfrm>
          <a:off x="838200" y="1636713"/>
          <a:ext cx="10515600" cy="487680"/>
        </p:xfrm>
        <a:graphic>
          <a:graphicData uri="http://schemas.openxmlformats.org/drawingml/2006/table">
            <a:tbl>
              <a:tblPr firstRow="1" bandRow="1">
                <a:tableStyleId>{21E4AEA4-8DFA-4A89-87EB-49C32662AFE0}</a:tableStyleId>
              </a:tblPr>
              <a:tblGrid>
                <a:gridCol w="10515600">
                  <a:extLst>
                    <a:ext uri="{9D8B030D-6E8A-4147-A177-3AD203B41FA5}">
                      <a16:colId xmlns:a16="http://schemas.microsoft.com/office/drawing/2014/main" val="20000"/>
                    </a:ext>
                  </a:extLst>
                </a:gridCol>
              </a:tblGrid>
              <a:tr h="487621">
                <a:tc>
                  <a:txBody>
                    <a:bodyPr/>
                    <a:lstStyle/>
                    <a:p>
                      <a:pPr algn="l"/>
                      <a:r>
                        <a:rPr lang="en-US" sz="1400" dirty="0">
                          <a:latin typeface="Century Gothic" charset="0"/>
                          <a:ea typeface="Century Gothic" charset="0"/>
                          <a:cs typeface="Century Gothic" charset="0"/>
                        </a:rPr>
                        <a:t>Assessment Pathways</a:t>
                      </a:r>
                    </a:p>
                  </a:txBody>
                  <a:tcPr marL="137160" marR="137160" marT="137160" marB="137160" anchor="ctr">
                    <a:lnB w="38100" cmpd="sng">
                      <a:noFill/>
                    </a:lnB>
                  </a:tcPr>
                </a:tc>
                <a:extLst>
                  <a:ext uri="{0D108BD9-81ED-4DB2-BD59-A6C34878D82A}">
                    <a16:rowId xmlns:a16="http://schemas.microsoft.com/office/drawing/2014/main" val="10000"/>
                  </a:ext>
                </a:extLst>
              </a:tr>
            </a:tbl>
          </a:graphicData>
        </a:graphic>
      </p:graphicFrame>
      <p:pic>
        <p:nvPicPr>
          <p:cNvPr id="10" name="Picture 9" descr="Development Consent Information">
            <a:extLst>
              <a:ext uri="{FF2B5EF4-FFF2-40B4-BE49-F238E27FC236}">
                <a16:creationId xmlns:a16="http://schemas.microsoft.com/office/drawing/2014/main" id="{91DD158B-1A7E-49C9-AE41-BF137537584B}"/>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8229600" y="2674362"/>
            <a:ext cx="2626698" cy="3002851"/>
          </a:xfrm>
          <a:prstGeom prst="rect">
            <a:avLst/>
          </a:prstGeom>
        </p:spPr>
      </p:pic>
      <p:pic>
        <p:nvPicPr>
          <p:cNvPr id="8" name="Picture 7" descr="Complying Development">
            <a:extLst>
              <a:ext uri="{FF2B5EF4-FFF2-40B4-BE49-F238E27FC236}">
                <a16:creationId xmlns:a16="http://schemas.microsoft.com/office/drawing/2014/main" id="{42081DDD-C1C1-4156-B195-B1D622B17805}"/>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4778651" y="2669599"/>
            <a:ext cx="2631663" cy="3007614"/>
          </a:xfrm>
          <a:prstGeom prst="rect">
            <a:avLst/>
          </a:prstGeom>
        </p:spPr>
      </p:pic>
      <p:pic>
        <p:nvPicPr>
          <p:cNvPr id="4" name="Picture 3" descr="Exempt Development">
            <a:extLst>
              <a:ext uri="{FF2B5EF4-FFF2-40B4-BE49-F238E27FC236}">
                <a16:creationId xmlns:a16="http://schemas.microsoft.com/office/drawing/2014/main" id="{8CA34823-5EF3-460F-921E-3324D42122E9}"/>
              </a:ext>
              <a:ext uri="{C183D7F6-B498-43B3-948B-1728B52AA6E4}">
                <adec:decorative xmlns:adec="http://schemas.microsoft.com/office/drawing/2017/decorative" val="0"/>
              </a:ext>
            </a:extLst>
          </p:cNvPr>
          <p:cNvPicPr>
            <a:picLocks noChangeAspect="1"/>
          </p:cNvPicPr>
          <p:nvPr/>
        </p:nvPicPr>
        <p:blipFill>
          <a:blip r:embed="rId5"/>
          <a:stretch>
            <a:fillRect/>
          </a:stretch>
        </p:blipFill>
        <p:spPr>
          <a:xfrm>
            <a:off x="1335702" y="2674362"/>
            <a:ext cx="2623663" cy="3007614"/>
          </a:xfrm>
          <a:prstGeom prst="rect">
            <a:avLst/>
          </a:prstGeom>
        </p:spPr>
      </p:pic>
      <p:sp>
        <p:nvSpPr>
          <p:cNvPr id="6" name="Rectangle 5" descr="Development consent">
            <a:extLst>
              <a:ext uri="{FF2B5EF4-FFF2-40B4-BE49-F238E27FC236}">
                <a16:creationId xmlns:a16="http://schemas.microsoft.com/office/drawing/2014/main" id="{EC196793-D65D-B942-A630-3E63176BF29F}"/>
              </a:ext>
            </a:extLst>
          </p:cNvPr>
          <p:cNvSpPr/>
          <p:nvPr/>
        </p:nvSpPr>
        <p:spPr>
          <a:xfrm>
            <a:off x="7957751" y="2458995"/>
            <a:ext cx="3126260" cy="342282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Title 1"/>
          <p:cNvSpPr>
            <a:spLocks noGrp="1"/>
          </p:cNvSpPr>
          <p:nvPr>
            <p:ph type="title"/>
          </p:nvPr>
        </p:nvSpPr>
        <p:spPr/>
        <p:txBody>
          <a:bodyPr/>
          <a:lstStyle/>
          <a:p>
            <a:r>
              <a:rPr lang="en-US" dirty="0"/>
              <a:t>Get familiar with the planning system</a:t>
            </a:r>
          </a:p>
        </p:txBody>
      </p:sp>
    </p:spTree>
    <p:extLst>
      <p:ext uri="{BB962C8B-B14F-4D97-AF65-F5344CB8AC3E}">
        <p14:creationId xmlns:p14="http://schemas.microsoft.com/office/powerpoint/2010/main" val="152345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16858"/>
            <a:ext cx="10515600" cy="1325563"/>
          </a:xfrm>
        </p:spPr>
        <p:txBody>
          <a:bodyPr/>
          <a:lstStyle/>
          <a:p>
            <a:r>
              <a:rPr lang="en-US" dirty="0"/>
              <a:t>Get informed — why are development applications required?</a:t>
            </a:r>
          </a:p>
        </p:txBody>
      </p:sp>
      <p:sp>
        <p:nvSpPr>
          <p:cNvPr id="3" name="Content Placeholder 2"/>
          <p:cNvSpPr>
            <a:spLocks noGrp="1"/>
          </p:cNvSpPr>
          <p:nvPr>
            <p:ph idx="1"/>
          </p:nvPr>
        </p:nvSpPr>
        <p:spPr>
          <a:xfrm>
            <a:off x="838200" y="1877358"/>
            <a:ext cx="10515600" cy="3139142"/>
          </a:xfrm>
        </p:spPr>
        <p:txBody>
          <a:bodyPr/>
          <a:lstStyle/>
          <a:p>
            <a:pPr marL="457200" indent="-457200">
              <a:buFont typeface="+mj-lt"/>
              <a:buAutoNum type="arabicPeriod"/>
            </a:pPr>
            <a:r>
              <a:rPr lang="en-US" dirty="0"/>
              <a:t>To manage change so that development does not have a negative impact; </a:t>
            </a:r>
          </a:p>
          <a:p>
            <a:pPr marL="457200" indent="-457200">
              <a:buFont typeface="+mj-lt"/>
              <a:buAutoNum type="arabicPeriod"/>
            </a:pPr>
            <a:r>
              <a:rPr lang="en-US" dirty="0"/>
              <a:t>To ensure development fits comfortably with character of the area;</a:t>
            </a:r>
          </a:p>
          <a:p>
            <a:pPr marL="457200" indent="-457200">
              <a:buFont typeface="+mj-lt"/>
              <a:buAutoNum type="arabicPeriod"/>
            </a:pPr>
            <a:r>
              <a:rPr lang="en-US" dirty="0"/>
              <a:t>To engage in an impartial process that allows issues to be raised;</a:t>
            </a:r>
          </a:p>
          <a:p>
            <a:pPr marL="457200" indent="-457200">
              <a:buFont typeface="+mj-lt"/>
              <a:buAutoNum type="arabicPeriod"/>
            </a:pPr>
            <a:r>
              <a:rPr lang="en-US" dirty="0"/>
              <a:t>To allow for provision of hard and soft infrastructure; and </a:t>
            </a:r>
          </a:p>
          <a:p>
            <a:pPr marL="457200" indent="-457200">
              <a:buFont typeface="+mj-lt"/>
              <a:buAutoNum type="arabicPeriod"/>
            </a:pPr>
            <a:r>
              <a:rPr lang="en-US" dirty="0"/>
              <a:t>To ensure buildings are safe and healthy.</a:t>
            </a:r>
          </a:p>
        </p:txBody>
      </p:sp>
      <p:sp>
        <p:nvSpPr>
          <p:cNvPr id="4" name="Slide Number Placeholder 3"/>
          <p:cNvSpPr>
            <a:spLocks noGrp="1"/>
          </p:cNvSpPr>
          <p:nvPr>
            <p:ph type="sldNum" sz="quarter" idx="12"/>
          </p:nvPr>
        </p:nvSpPr>
        <p:spPr/>
        <p:txBody>
          <a:bodyPr/>
          <a:lstStyle/>
          <a:p>
            <a:fld id="{D201C1CA-CC28-A347-B66F-F37AE05EA80A}" type="slidenum">
              <a:rPr lang="en-US" smtClean="0"/>
              <a:t>5</a:t>
            </a:fld>
            <a:endParaRPr lang="en-US"/>
          </a:p>
        </p:txBody>
      </p:sp>
    </p:spTree>
    <p:extLst>
      <p:ext uri="{BB962C8B-B14F-4D97-AF65-F5344CB8AC3E}">
        <p14:creationId xmlns:p14="http://schemas.microsoft.com/office/powerpoint/2010/main" val="249367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201C1CA-CC28-A347-B66F-F37AE05EA80A}" type="slidenum">
              <a:rPr lang="en-US" smtClean="0"/>
              <a:t>6</a:t>
            </a:fld>
            <a:endParaRPr lang="en-US"/>
          </a:p>
        </p:txBody>
      </p:sp>
      <p:graphicFrame>
        <p:nvGraphicFramePr>
          <p:cNvPr id="8" name="Table 7">
            <a:extLst>
              <a:ext uri="{FF2B5EF4-FFF2-40B4-BE49-F238E27FC236}">
                <a16:creationId xmlns:a16="http://schemas.microsoft.com/office/drawing/2014/main" id="{078EE633-A93C-4797-BAAD-EF2C2264473B}"/>
              </a:ext>
            </a:extLst>
          </p:cNvPr>
          <p:cNvGraphicFramePr>
            <a:graphicFrameLocks noGrp="1"/>
          </p:cNvGraphicFramePr>
          <p:nvPr>
            <p:extLst>
              <p:ext uri="{D42A27DB-BD31-4B8C-83A1-F6EECF244321}">
                <p14:modId xmlns:p14="http://schemas.microsoft.com/office/powerpoint/2010/main" val="1255090613"/>
              </p:ext>
            </p:extLst>
          </p:nvPr>
        </p:nvGraphicFramePr>
        <p:xfrm>
          <a:off x="4104893" y="2580363"/>
          <a:ext cx="6731744" cy="3190242"/>
        </p:xfrm>
        <a:graphic>
          <a:graphicData uri="http://schemas.openxmlformats.org/drawingml/2006/table">
            <a:tbl>
              <a:tblPr firstRow="1" bandRow="1">
                <a:tableStyleId>{2D5ABB26-0587-4C30-8999-92F81FD0307C}</a:tableStyleId>
              </a:tblPr>
              <a:tblGrid>
                <a:gridCol w="2389063">
                  <a:extLst>
                    <a:ext uri="{9D8B030D-6E8A-4147-A177-3AD203B41FA5}">
                      <a16:colId xmlns:a16="http://schemas.microsoft.com/office/drawing/2014/main" val="1902482229"/>
                    </a:ext>
                  </a:extLst>
                </a:gridCol>
                <a:gridCol w="4342681">
                  <a:extLst>
                    <a:ext uri="{9D8B030D-6E8A-4147-A177-3AD203B41FA5}">
                      <a16:colId xmlns:a16="http://schemas.microsoft.com/office/drawing/2014/main" val="3984361256"/>
                    </a:ext>
                  </a:extLst>
                </a:gridCol>
              </a:tblGrid>
              <a:tr h="11275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Century Gothic" charset="0"/>
                          <a:ea typeface="Century Gothic" charset="0"/>
                          <a:cs typeface="Century Gothic" charset="0"/>
                        </a:rPr>
                        <a:t>EP&amp;A Act</a:t>
                      </a:r>
                    </a:p>
                  </a:txBody>
                  <a:tcPr marL="88696" marR="88696" marT="44348" marB="4434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lnSpc>
                          <a:spcPct val="130000"/>
                        </a:lnSpc>
                      </a:pPr>
                      <a:r>
                        <a:rPr lang="en-US" sz="1400" dirty="0">
                          <a:latin typeface="Century Gothic" charset="0"/>
                          <a:ea typeface="Century Gothic" charset="0"/>
                          <a:cs typeface="Century Gothic" charset="0"/>
                        </a:rPr>
                        <a:t>Framework for planning in NSW.</a:t>
                      </a:r>
                    </a:p>
                    <a:p>
                      <a:pPr algn="ctr">
                        <a:lnSpc>
                          <a:spcPct val="130000"/>
                        </a:lnSpc>
                      </a:pPr>
                      <a:r>
                        <a:rPr lang="en-US" sz="1400" dirty="0">
                          <a:latin typeface="Century Gothic" charset="0"/>
                          <a:ea typeface="Century Gothic" charset="0"/>
                          <a:cs typeface="Century Gothic" charset="0"/>
                        </a:rPr>
                        <a:t>Part 4 — main steps in the process and legal requirements.</a:t>
                      </a:r>
                    </a:p>
                  </a:txBody>
                  <a:tcPr marL="88696" marR="88696" marT="44348" marB="44348"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08098553"/>
                  </a:ext>
                </a:extLst>
              </a:tr>
              <a:tr h="11275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Century Gothic" charset="0"/>
                          <a:ea typeface="Century Gothic" charset="0"/>
                          <a:cs typeface="Century Gothic" charset="0"/>
                        </a:rPr>
                        <a:t>EP&amp;A Regulation</a:t>
                      </a:r>
                    </a:p>
                    <a:p>
                      <a:pPr algn="ctr"/>
                      <a:endParaRPr lang="en-AU" sz="1400" dirty="0"/>
                    </a:p>
                  </a:txBody>
                  <a:tcPr marL="88696" marR="88696" marT="44348" marB="4434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indent="0" algn="ctr">
                        <a:lnSpc>
                          <a:spcPct val="130000"/>
                        </a:lnSpc>
                        <a:buFont typeface="Arial" charset="0"/>
                        <a:buNone/>
                      </a:pPr>
                      <a:r>
                        <a:rPr lang="en-US" sz="1400" dirty="0">
                          <a:latin typeface="Century Gothic" charset="0"/>
                          <a:ea typeface="Century Gothic" charset="0"/>
                          <a:cs typeface="Century Gothic" charset="0"/>
                        </a:rPr>
                        <a:t>Operational detail.</a:t>
                      </a:r>
                    </a:p>
                    <a:p>
                      <a:pPr marL="0" indent="0" algn="ctr">
                        <a:lnSpc>
                          <a:spcPct val="130000"/>
                        </a:lnSpc>
                        <a:buFont typeface="Arial" charset="0"/>
                        <a:buNone/>
                      </a:pPr>
                      <a:r>
                        <a:rPr lang="en-US" sz="1400" dirty="0">
                          <a:latin typeface="Century Gothic" charset="0"/>
                          <a:ea typeface="Century Gothic" charset="0"/>
                          <a:cs typeface="Century Gothic" charset="0"/>
                        </a:rPr>
                        <a:t>Fees.</a:t>
                      </a:r>
                    </a:p>
                    <a:p>
                      <a:pPr marL="0" indent="0" algn="ctr">
                        <a:lnSpc>
                          <a:spcPct val="130000"/>
                        </a:lnSpc>
                        <a:buFont typeface="Arial" charset="0"/>
                        <a:buNone/>
                      </a:pPr>
                      <a:r>
                        <a:rPr lang="en-US" sz="1400" dirty="0">
                          <a:latin typeface="Century Gothic" charset="0"/>
                          <a:ea typeface="Century Gothic" charset="0"/>
                          <a:cs typeface="Century Gothic" charset="0"/>
                        </a:rPr>
                        <a:t>Notification processes and requirements.</a:t>
                      </a:r>
                    </a:p>
                  </a:txBody>
                  <a:tcPr marL="88696" marR="88696" marT="44348" marB="44348"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4807084"/>
                  </a:ext>
                </a:extLst>
              </a:tr>
              <a:tr h="93516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Century Gothic" charset="0"/>
                          <a:ea typeface="Century Gothic" charset="0"/>
                          <a:cs typeface="Century Gothic" charset="0"/>
                        </a:rPr>
                        <a:t>SEPPs</a:t>
                      </a:r>
                    </a:p>
                    <a:p>
                      <a:pPr algn="ctr"/>
                      <a:endParaRPr lang="en-AU" sz="1400" dirty="0"/>
                    </a:p>
                  </a:txBody>
                  <a:tcPr marL="88696" marR="88696" marT="44348" marB="4434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Century Gothic" charset="0"/>
                          <a:ea typeface="Century Gothic" charset="0"/>
                          <a:cs typeface="Century Gothic" charset="0"/>
                        </a:rPr>
                        <a:t>State Environmental Planning Policies can specify planning controls for certain areas and/or types of development.</a:t>
                      </a:r>
                    </a:p>
                  </a:txBody>
                  <a:tcPr marL="88696" marR="88696" marT="44348" marB="44348"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09784527"/>
                  </a:ext>
                </a:extLst>
              </a:tr>
            </a:tbl>
          </a:graphicData>
        </a:graphic>
      </p:graphicFrame>
      <p:sp>
        <p:nvSpPr>
          <p:cNvPr id="7" name="Arrow: Curved Down 6" descr="Curved Arrow">
            <a:extLst>
              <a:ext uri="{FF2B5EF4-FFF2-40B4-BE49-F238E27FC236}">
                <a16:creationId xmlns:a16="http://schemas.microsoft.com/office/drawing/2014/main" id="{21C7A89A-9367-48EF-A0C5-E04B04298D68}"/>
              </a:ext>
              <a:ext uri="{C183D7F6-B498-43B3-948B-1728B52AA6E4}">
                <adec:decorative xmlns:adec="http://schemas.microsoft.com/office/drawing/2017/decorative" val="0"/>
              </a:ext>
            </a:extLst>
          </p:cNvPr>
          <p:cNvSpPr/>
          <p:nvPr/>
        </p:nvSpPr>
        <p:spPr>
          <a:xfrm>
            <a:off x="2538454" y="1614727"/>
            <a:ext cx="2258042" cy="80223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pic>
        <p:nvPicPr>
          <p:cNvPr id="6" name="Picture 5" descr="NSW Government Logo">
            <a:extLst>
              <a:ext uri="{FF2B5EF4-FFF2-40B4-BE49-F238E27FC236}">
                <a16:creationId xmlns:a16="http://schemas.microsoft.com/office/drawing/2014/main" id="{1CE7A53D-2CA1-477F-B9C0-A9C028D11EF4}"/>
              </a:ext>
            </a:extLst>
          </p:cNvPr>
          <p:cNvPicPr>
            <a:picLocks noChangeAspect="1"/>
          </p:cNvPicPr>
          <p:nvPr/>
        </p:nvPicPr>
        <p:blipFill>
          <a:blip r:embed="rId3"/>
          <a:stretch>
            <a:fillRect/>
          </a:stretch>
        </p:blipFill>
        <p:spPr>
          <a:xfrm>
            <a:off x="2000021" y="2530565"/>
            <a:ext cx="1311590" cy="1232100"/>
          </a:xfrm>
          <a:prstGeom prst="rect">
            <a:avLst/>
          </a:prstGeom>
        </p:spPr>
      </p:pic>
      <p:sp>
        <p:nvSpPr>
          <p:cNvPr id="2" name="Title 1"/>
          <p:cNvSpPr>
            <a:spLocks noGrp="1"/>
          </p:cNvSpPr>
          <p:nvPr>
            <p:ph type="title"/>
          </p:nvPr>
        </p:nvSpPr>
        <p:spPr>
          <a:xfrm>
            <a:off x="838200" y="175556"/>
            <a:ext cx="10515600" cy="1325563"/>
          </a:xfrm>
        </p:spPr>
        <p:txBody>
          <a:bodyPr/>
          <a:lstStyle/>
          <a:p>
            <a:r>
              <a:rPr lang="en-US" dirty="0"/>
              <a:t>Get familiar – what laws and guidelines control development? </a:t>
            </a:r>
            <a:r>
              <a:rPr lang="en-US" dirty="0">
                <a:solidFill>
                  <a:schemeClr val="accent3"/>
                </a:solidFill>
              </a:rPr>
              <a:t>State</a:t>
            </a:r>
          </a:p>
        </p:txBody>
      </p:sp>
    </p:spTree>
    <p:extLst>
      <p:ext uri="{BB962C8B-B14F-4D97-AF65-F5344CB8AC3E}">
        <p14:creationId xmlns:p14="http://schemas.microsoft.com/office/powerpoint/2010/main" val="143640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201C1CA-CC28-A347-B66F-F37AE05EA80A}" type="slidenum">
              <a:rPr lang="en-US" smtClean="0"/>
              <a:t>7</a:t>
            </a:fld>
            <a:endParaRPr lang="en-US"/>
          </a:p>
        </p:txBody>
      </p:sp>
      <p:graphicFrame>
        <p:nvGraphicFramePr>
          <p:cNvPr id="10" name="Table 9">
            <a:extLst>
              <a:ext uri="{FF2B5EF4-FFF2-40B4-BE49-F238E27FC236}">
                <a16:creationId xmlns:a16="http://schemas.microsoft.com/office/drawing/2014/main" id="{FC3E64F8-B607-44FD-B7B7-2F02904E1F12}"/>
              </a:ext>
            </a:extLst>
          </p:cNvPr>
          <p:cNvGraphicFramePr>
            <a:graphicFrameLocks noGrp="1"/>
          </p:cNvGraphicFramePr>
          <p:nvPr>
            <p:extLst>
              <p:ext uri="{D42A27DB-BD31-4B8C-83A1-F6EECF244321}">
                <p14:modId xmlns:p14="http://schemas.microsoft.com/office/powerpoint/2010/main" val="860559707"/>
              </p:ext>
            </p:extLst>
          </p:nvPr>
        </p:nvGraphicFramePr>
        <p:xfrm>
          <a:off x="4253174" y="2878893"/>
          <a:ext cx="6734179" cy="2879358"/>
        </p:xfrm>
        <a:graphic>
          <a:graphicData uri="http://schemas.openxmlformats.org/drawingml/2006/table">
            <a:tbl>
              <a:tblPr firstRow="1" bandRow="1">
                <a:tableStyleId>{2D5ABB26-0587-4C30-8999-92F81FD0307C}</a:tableStyleId>
              </a:tblPr>
              <a:tblGrid>
                <a:gridCol w="2389926">
                  <a:extLst>
                    <a:ext uri="{9D8B030D-6E8A-4147-A177-3AD203B41FA5}">
                      <a16:colId xmlns:a16="http://schemas.microsoft.com/office/drawing/2014/main" val="1902482229"/>
                    </a:ext>
                  </a:extLst>
                </a:gridCol>
                <a:gridCol w="4344253">
                  <a:extLst>
                    <a:ext uri="{9D8B030D-6E8A-4147-A177-3AD203B41FA5}">
                      <a16:colId xmlns:a16="http://schemas.microsoft.com/office/drawing/2014/main" val="3984361256"/>
                    </a:ext>
                  </a:extLst>
                </a:gridCol>
              </a:tblGrid>
              <a:tr h="1285883">
                <a:tc>
                  <a:txBody>
                    <a:bodyPr/>
                    <a:lstStyle/>
                    <a:p>
                      <a:pPr algn="ctr"/>
                      <a:r>
                        <a:rPr lang="en-US" sz="1500" dirty="0">
                          <a:latin typeface="Century Gothic" charset="0"/>
                          <a:ea typeface="Century Gothic" charset="0"/>
                          <a:cs typeface="Century Gothic" charset="0"/>
                        </a:rPr>
                        <a:t>LEPs</a:t>
                      </a:r>
                    </a:p>
                  </a:txBody>
                  <a:tcPr marL="88728" marR="88728" marT="44365" marB="4436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indent="0" algn="ctr">
                        <a:lnSpc>
                          <a:spcPct val="130000"/>
                        </a:lnSpc>
                        <a:buFont typeface="Arial" charset="0"/>
                        <a:buNone/>
                      </a:pPr>
                      <a:r>
                        <a:rPr lang="en-US" sz="1500" dirty="0">
                          <a:latin typeface="Century Gothic" charset="0"/>
                          <a:ea typeface="Century Gothic" charset="0"/>
                          <a:cs typeface="Century Gothic" charset="0"/>
                        </a:rPr>
                        <a:t>Zone land.</a:t>
                      </a:r>
                    </a:p>
                    <a:p>
                      <a:pPr marL="0" indent="0" algn="ctr">
                        <a:lnSpc>
                          <a:spcPct val="130000"/>
                        </a:lnSpc>
                        <a:buFont typeface="Arial" charset="0"/>
                        <a:buNone/>
                      </a:pPr>
                      <a:r>
                        <a:rPr lang="en-US" sz="1500" dirty="0">
                          <a:latin typeface="Century Gothic" charset="0"/>
                          <a:ea typeface="Century Gothic" charset="0"/>
                          <a:cs typeface="Century Gothic" charset="0"/>
                        </a:rPr>
                        <a:t>Identify land uses allowed in each zone.</a:t>
                      </a:r>
                    </a:p>
                    <a:p>
                      <a:pPr marL="0" indent="0" algn="ctr">
                        <a:lnSpc>
                          <a:spcPct val="130000"/>
                        </a:lnSpc>
                        <a:buFont typeface="Arial" charset="0"/>
                        <a:buNone/>
                      </a:pPr>
                      <a:r>
                        <a:rPr lang="en-US" sz="1500" dirty="0">
                          <a:latin typeface="Century Gothic" charset="0"/>
                          <a:ea typeface="Century Gothic" charset="0"/>
                          <a:cs typeface="Century Gothic" charset="0"/>
                        </a:rPr>
                        <a:t>Outline development standards e.g. height, floor space ratio </a:t>
                      </a:r>
                      <a:r>
                        <a:rPr lang="en-US" sz="1500" dirty="0" err="1">
                          <a:latin typeface="Century Gothic" charset="0"/>
                          <a:ea typeface="Century Gothic" charset="0"/>
                          <a:cs typeface="Century Gothic" charset="0"/>
                        </a:rPr>
                        <a:t>e.t.c</a:t>
                      </a:r>
                      <a:endParaRPr lang="en-US" sz="1500" dirty="0">
                        <a:latin typeface="Century Gothic" charset="0"/>
                        <a:ea typeface="Century Gothic" charset="0"/>
                        <a:cs typeface="Century Gothic" charset="0"/>
                      </a:endParaRPr>
                    </a:p>
                  </a:txBody>
                  <a:tcPr marL="88728" marR="88728" marT="44365" marB="4436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08098553"/>
                  </a:ext>
                </a:extLst>
              </a:tr>
              <a:tr h="1593475">
                <a:tc>
                  <a:txBody>
                    <a:bodyPr/>
                    <a:lstStyle/>
                    <a:p>
                      <a:pPr algn="ctr"/>
                      <a:r>
                        <a:rPr lang="en-US" sz="1500" dirty="0">
                          <a:latin typeface="Century Gothic" charset="0"/>
                          <a:ea typeface="Century Gothic" charset="0"/>
                          <a:cs typeface="Century Gothic" charset="0"/>
                        </a:rPr>
                        <a:t>DCPs</a:t>
                      </a:r>
                    </a:p>
                    <a:p>
                      <a:pPr algn="ctr"/>
                      <a:endParaRPr lang="en-AU" sz="1500" dirty="0"/>
                    </a:p>
                  </a:txBody>
                  <a:tcPr marL="88728" marR="88728" marT="44365" marB="4436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lnSpc>
                          <a:spcPct val="130000"/>
                        </a:lnSpc>
                      </a:pPr>
                      <a:r>
                        <a:rPr lang="en-US" sz="1500" dirty="0">
                          <a:latin typeface="Century Gothic" charset="0"/>
                          <a:ea typeface="Century Gothic" charset="0"/>
                          <a:cs typeface="Century Gothic" charset="0"/>
                        </a:rPr>
                        <a:t>Detailed planning and design guidelines</a:t>
                      </a:r>
                    </a:p>
                    <a:p>
                      <a:pPr marL="0" indent="0" algn="ctr">
                        <a:lnSpc>
                          <a:spcPct val="130000"/>
                        </a:lnSpc>
                        <a:buFont typeface="Arial" charset="0"/>
                        <a:buNone/>
                      </a:pPr>
                      <a:r>
                        <a:rPr lang="en-US" sz="1500" dirty="0">
                          <a:latin typeface="Century Gothic" charset="0"/>
                          <a:ea typeface="Century Gothic" charset="0"/>
                          <a:cs typeface="Century Gothic" charset="0"/>
                        </a:rPr>
                        <a:t>Building design.</a:t>
                      </a:r>
                    </a:p>
                    <a:p>
                      <a:pPr marL="0" indent="0" algn="ctr">
                        <a:lnSpc>
                          <a:spcPct val="130000"/>
                        </a:lnSpc>
                        <a:buFont typeface="Arial" charset="0"/>
                        <a:buNone/>
                      </a:pPr>
                      <a:r>
                        <a:rPr lang="en-US" sz="1500" dirty="0">
                          <a:latin typeface="Century Gothic" charset="0"/>
                          <a:ea typeface="Century Gothic" charset="0"/>
                          <a:cs typeface="Century Gothic" charset="0"/>
                        </a:rPr>
                        <a:t>Landscaping.</a:t>
                      </a:r>
                    </a:p>
                    <a:p>
                      <a:pPr marL="0" indent="0" algn="ctr">
                        <a:lnSpc>
                          <a:spcPct val="130000"/>
                        </a:lnSpc>
                        <a:buFont typeface="Arial" charset="0"/>
                        <a:buNone/>
                      </a:pPr>
                      <a:r>
                        <a:rPr lang="en-US" sz="1500" dirty="0">
                          <a:latin typeface="Century Gothic" charset="0"/>
                          <a:ea typeface="Century Gothic" charset="0"/>
                          <a:cs typeface="Century Gothic" charset="0"/>
                        </a:rPr>
                        <a:t>Carparking.</a:t>
                      </a:r>
                    </a:p>
                    <a:p>
                      <a:pPr marL="0" indent="0" algn="ctr">
                        <a:lnSpc>
                          <a:spcPct val="130000"/>
                        </a:lnSpc>
                        <a:buFont typeface="Arial" charset="0"/>
                        <a:buNone/>
                      </a:pPr>
                      <a:r>
                        <a:rPr lang="en-US" sz="1500" dirty="0">
                          <a:latin typeface="Century Gothic" charset="0"/>
                          <a:ea typeface="Century Gothic" charset="0"/>
                          <a:cs typeface="Century Gothic" charset="0"/>
                        </a:rPr>
                        <a:t>Storm water treatment. </a:t>
                      </a:r>
                    </a:p>
                  </a:txBody>
                  <a:tcPr marL="88728" marR="88728" marT="44365" marB="4436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4807084"/>
                  </a:ext>
                </a:extLst>
              </a:tr>
            </a:tbl>
          </a:graphicData>
        </a:graphic>
      </p:graphicFrame>
      <p:sp>
        <p:nvSpPr>
          <p:cNvPr id="4" name="Arrow: Curved Down 3" descr="Arrow">
            <a:extLst>
              <a:ext uri="{FF2B5EF4-FFF2-40B4-BE49-F238E27FC236}">
                <a16:creationId xmlns:a16="http://schemas.microsoft.com/office/drawing/2014/main" id="{116AE49B-22F8-47C4-BDC0-98646805E6E1}"/>
              </a:ext>
            </a:extLst>
          </p:cNvPr>
          <p:cNvSpPr/>
          <p:nvPr/>
        </p:nvSpPr>
        <p:spPr>
          <a:xfrm>
            <a:off x="2575518" y="1706737"/>
            <a:ext cx="2636887" cy="93682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1" name="TextBox 10">
            <a:extLst>
              <a:ext uri="{FF2B5EF4-FFF2-40B4-BE49-F238E27FC236}">
                <a16:creationId xmlns:a16="http://schemas.microsoft.com/office/drawing/2014/main" id="{FA30A678-F9BC-754E-AD22-89977B895005}"/>
              </a:ext>
            </a:extLst>
          </p:cNvPr>
          <p:cNvSpPr txBox="1"/>
          <p:nvPr/>
        </p:nvSpPr>
        <p:spPr>
          <a:xfrm>
            <a:off x="1823208" y="3030877"/>
            <a:ext cx="1721375" cy="1200329"/>
          </a:xfrm>
          <a:prstGeom prst="rect">
            <a:avLst/>
          </a:prstGeom>
          <a:noFill/>
        </p:spPr>
        <p:txBody>
          <a:bodyPr wrap="square" rtlCol="0">
            <a:spAutoFit/>
          </a:bodyPr>
          <a:lstStyle/>
          <a:p>
            <a:pPr algn="ctr"/>
            <a:r>
              <a:rPr lang="en-AU" dirty="0">
                <a:solidFill>
                  <a:srgbClr val="FF0000"/>
                </a:solidFill>
              </a:rPr>
              <a:t>Delete this </a:t>
            </a:r>
            <a:br>
              <a:rPr lang="en-AU" dirty="0">
                <a:solidFill>
                  <a:srgbClr val="FF0000"/>
                </a:solidFill>
              </a:rPr>
            </a:br>
            <a:r>
              <a:rPr lang="en-AU" dirty="0">
                <a:solidFill>
                  <a:srgbClr val="FF0000"/>
                </a:solidFill>
              </a:rPr>
              <a:t>note and insert Council logo here</a:t>
            </a:r>
          </a:p>
        </p:txBody>
      </p:sp>
      <p:sp>
        <p:nvSpPr>
          <p:cNvPr id="2" name="Title 1"/>
          <p:cNvSpPr>
            <a:spLocks noGrp="1"/>
          </p:cNvSpPr>
          <p:nvPr>
            <p:ph type="title"/>
          </p:nvPr>
        </p:nvSpPr>
        <p:spPr/>
        <p:txBody>
          <a:bodyPr/>
          <a:lstStyle/>
          <a:p>
            <a:r>
              <a:rPr lang="en-US" dirty="0"/>
              <a:t>Get familiar – what laws and guidelines control development? </a:t>
            </a:r>
            <a:r>
              <a:rPr lang="en-US" dirty="0">
                <a:solidFill>
                  <a:schemeClr val="accent3"/>
                </a:solidFill>
              </a:rPr>
              <a:t>Council</a:t>
            </a:r>
          </a:p>
        </p:txBody>
      </p:sp>
    </p:spTree>
    <p:extLst>
      <p:ext uri="{BB962C8B-B14F-4D97-AF65-F5344CB8AC3E}">
        <p14:creationId xmlns:p14="http://schemas.microsoft.com/office/powerpoint/2010/main" val="2848021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01C1CA-CC28-A347-B66F-F37AE05EA80A}" type="slidenum">
              <a:rPr lang="en-US" smtClean="0"/>
              <a:t>8</a:t>
            </a:fld>
            <a:endParaRPr lang="en-US"/>
          </a:p>
        </p:txBody>
      </p:sp>
      <p:grpSp>
        <p:nvGrpSpPr>
          <p:cNvPr id="7" name="Group 6" descr="LEP Map">
            <a:extLst>
              <a:ext uri="{FF2B5EF4-FFF2-40B4-BE49-F238E27FC236}">
                <a16:creationId xmlns:a16="http://schemas.microsoft.com/office/drawing/2014/main" id="{8E1BC9F9-2109-465E-8FDC-3B4F89851F23}"/>
              </a:ext>
            </a:extLst>
          </p:cNvPr>
          <p:cNvGrpSpPr/>
          <p:nvPr/>
        </p:nvGrpSpPr>
        <p:grpSpPr>
          <a:xfrm>
            <a:off x="5326877" y="1501119"/>
            <a:ext cx="5963786" cy="3630446"/>
            <a:chOff x="4109982" y="1773886"/>
            <a:chExt cx="5963786" cy="4314239"/>
          </a:xfrm>
        </p:grpSpPr>
        <p:pic>
          <p:nvPicPr>
            <p:cNvPr id="4" name="Picture 3" descr="LEP Example Map">
              <a:extLst>
                <a:ext uri="{FF2B5EF4-FFF2-40B4-BE49-F238E27FC236}">
                  <a16:creationId xmlns:a16="http://schemas.microsoft.com/office/drawing/2014/main" id="{37CD7848-1014-4866-8D02-5D58058071A4}"/>
                </a:ext>
              </a:extLst>
            </p:cNvPr>
            <p:cNvPicPr>
              <a:picLocks noChangeAspect="1"/>
            </p:cNvPicPr>
            <p:nvPr/>
          </p:nvPicPr>
          <p:blipFill rotWithShape="1">
            <a:blip r:embed="rId3"/>
            <a:srcRect l="19337" t="19740" r="16660" b="7734"/>
            <a:stretch/>
          </p:blipFill>
          <p:spPr>
            <a:xfrm>
              <a:off x="4109982" y="1773886"/>
              <a:ext cx="5963786" cy="4075678"/>
            </a:xfrm>
            <a:prstGeom prst="rect">
              <a:avLst/>
            </a:prstGeom>
          </p:spPr>
        </p:pic>
        <p:sp>
          <p:nvSpPr>
            <p:cNvPr id="5" name="TextBox 4"/>
            <p:cNvSpPr txBox="1"/>
            <p:nvPr/>
          </p:nvSpPr>
          <p:spPr>
            <a:xfrm>
              <a:off x="5133012" y="4668627"/>
              <a:ext cx="3917725" cy="1419498"/>
            </a:xfrm>
            <a:prstGeom prst="rect">
              <a:avLst/>
            </a:prstGeom>
            <a:solidFill>
              <a:srgbClr val="FF0000"/>
            </a:solidFill>
          </p:spPr>
          <p:txBody>
            <a:bodyPr wrap="square" lIns="180000" tIns="180000" rIns="180000" bIns="180000" rtlCol="0" anchor="ctr" anchorCtr="0">
              <a:spAutoFit/>
            </a:bodyPr>
            <a:lstStyle/>
            <a:p>
              <a:r>
                <a:rPr lang="en-US" dirty="0">
                  <a:solidFill>
                    <a:schemeClr val="bg1"/>
                  </a:solidFill>
                  <a:latin typeface="Century Gothic" charset="0"/>
                  <a:ea typeface="Century Gothic" charset="0"/>
                  <a:cs typeface="Century Gothic" charset="0"/>
                </a:rPr>
                <a:t>This is a positional only – please delete this note and replace image with your LEP</a:t>
              </a:r>
            </a:p>
          </p:txBody>
        </p:sp>
      </p:grpSp>
      <p:sp>
        <p:nvSpPr>
          <p:cNvPr id="8" name="TextBox 7">
            <a:extLst>
              <a:ext uri="{FF2B5EF4-FFF2-40B4-BE49-F238E27FC236}">
                <a16:creationId xmlns:a16="http://schemas.microsoft.com/office/drawing/2014/main" id="{754E64AD-C2A7-44B3-A969-2BC3DF885EB3}"/>
              </a:ext>
            </a:extLst>
          </p:cNvPr>
          <p:cNvSpPr txBox="1"/>
          <p:nvPr/>
        </p:nvSpPr>
        <p:spPr>
          <a:xfrm>
            <a:off x="5326877" y="5332314"/>
            <a:ext cx="5296448" cy="400110"/>
          </a:xfrm>
          <a:prstGeom prst="rect">
            <a:avLst/>
          </a:prstGeom>
          <a:noFill/>
        </p:spPr>
        <p:txBody>
          <a:bodyPr wrap="square" rtlCol="0">
            <a:spAutoFit/>
          </a:bodyPr>
          <a:lstStyle/>
          <a:p>
            <a:r>
              <a:rPr lang="en-AU" sz="2000" dirty="0">
                <a:solidFill>
                  <a:schemeClr val="accent2"/>
                </a:solidFill>
                <a:latin typeface="Century Gothic" panose="020B0502020202020204" pitchFamily="34" charset="0"/>
                <a:hlinkClick r:id="rId4">
                  <a:extLst>
                    <a:ext uri="{A12FA001-AC4F-418D-AE19-62706E023703}">
                      <ahyp:hlinkClr xmlns:ahyp="http://schemas.microsoft.com/office/drawing/2018/hyperlinkcolor" val="tx"/>
                    </a:ext>
                  </a:extLst>
                </a:hlinkClick>
              </a:rPr>
              <a:t>https://www.planningportal.nsw.gov.au/</a:t>
            </a:r>
            <a:endParaRPr lang="en-AU" sz="2000" dirty="0">
              <a:solidFill>
                <a:schemeClr val="accent2"/>
              </a:solidFill>
              <a:latin typeface="Century Gothic" panose="020B0502020202020204" pitchFamily="34" charset="0"/>
            </a:endParaRPr>
          </a:p>
        </p:txBody>
      </p:sp>
      <p:sp>
        <p:nvSpPr>
          <p:cNvPr id="3" name="Content Placeholder 2"/>
          <p:cNvSpPr>
            <a:spLocks noGrp="1"/>
          </p:cNvSpPr>
          <p:nvPr>
            <p:ph idx="1"/>
          </p:nvPr>
        </p:nvSpPr>
        <p:spPr>
          <a:xfrm>
            <a:off x="848810" y="1906233"/>
            <a:ext cx="3821339" cy="2146783"/>
          </a:xfrm>
        </p:spPr>
        <p:txBody>
          <a:bodyPr>
            <a:normAutofit/>
          </a:bodyPr>
          <a:lstStyle/>
          <a:p>
            <a:r>
              <a:rPr lang="en-AU" dirty="0"/>
              <a:t>To find out if your development needs consent, you should first look at the zones and zoning tables in the LEP for the area.</a:t>
            </a:r>
          </a:p>
          <a:p>
            <a:endParaRPr lang="en-US" dirty="0"/>
          </a:p>
        </p:txBody>
      </p:sp>
      <p:sp>
        <p:nvSpPr>
          <p:cNvPr id="2" name="Title 1"/>
          <p:cNvSpPr>
            <a:spLocks noGrp="1"/>
          </p:cNvSpPr>
          <p:nvPr>
            <p:ph type="title"/>
          </p:nvPr>
        </p:nvSpPr>
        <p:spPr>
          <a:xfrm>
            <a:off x="838200" y="175556"/>
            <a:ext cx="10504990" cy="1325563"/>
          </a:xfrm>
        </p:spPr>
        <p:txBody>
          <a:bodyPr/>
          <a:lstStyle/>
          <a:p>
            <a:r>
              <a:rPr lang="en-US" dirty="0"/>
              <a:t>Get researching – what can I do on my property?</a:t>
            </a:r>
          </a:p>
        </p:txBody>
      </p:sp>
    </p:spTree>
    <p:extLst>
      <p:ext uri="{BB962C8B-B14F-4D97-AF65-F5344CB8AC3E}">
        <p14:creationId xmlns:p14="http://schemas.microsoft.com/office/powerpoint/2010/main" val="84901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 out the standards that apply</a:t>
            </a:r>
          </a:p>
        </p:txBody>
      </p:sp>
      <p:pic>
        <p:nvPicPr>
          <p:cNvPr id="5" name="Content Placeholder 4" descr="Example of building heigh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32941" y="1579008"/>
            <a:ext cx="6197556" cy="4208048"/>
          </a:xfrm>
        </p:spPr>
      </p:pic>
      <p:sp>
        <p:nvSpPr>
          <p:cNvPr id="4" name="Text Placeholder 3"/>
          <p:cNvSpPr>
            <a:spLocks noGrp="1"/>
          </p:cNvSpPr>
          <p:nvPr>
            <p:ph type="body" idx="13"/>
          </p:nvPr>
        </p:nvSpPr>
        <p:spPr/>
        <p:txBody>
          <a:bodyPr>
            <a:normAutofit/>
          </a:bodyPr>
          <a:lstStyle/>
          <a:p>
            <a:r>
              <a:rPr lang="en-US" dirty="0"/>
              <a:t>e.g. Height</a:t>
            </a:r>
          </a:p>
        </p:txBody>
      </p:sp>
      <p:sp>
        <p:nvSpPr>
          <p:cNvPr id="6" name="Slide Number Placeholder 5"/>
          <p:cNvSpPr>
            <a:spLocks noGrp="1"/>
          </p:cNvSpPr>
          <p:nvPr>
            <p:ph type="sldNum" sz="quarter" idx="12"/>
          </p:nvPr>
        </p:nvSpPr>
        <p:spPr/>
        <p:txBody>
          <a:bodyPr/>
          <a:lstStyle/>
          <a:p>
            <a:fld id="{D201C1CA-CC28-A347-B66F-F37AE05EA80A}" type="slidenum">
              <a:rPr lang="en-US" smtClean="0"/>
              <a:t>9</a:t>
            </a:fld>
            <a:endParaRPr lang="en-US"/>
          </a:p>
        </p:txBody>
      </p:sp>
    </p:spTree>
    <p:extLst>
      <p:ext uri="{BB962C8B-B14F-4D97-AF65-F5344CB8AC3E}">
        <p14:creationId xmlns:p14="http://schemas.microsoft.com/office/powerpoint/2010/main" val="1122996850"/>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924</TotalTime>
  <Words>3490</Words>
  <Application>Microsoft Office PowerPoint</Application>
  <PresentationFormat>Widescreen</PresentationFormat>
  <Paragraphs>485</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Century Gothic</vt:lpstr>
      <vt:lpstr>LucidaGrande</vt:lpstr>
      <vt:lpstr>Wingdings</vt:lpstr>
      <vt:lpstr>Office Theme</vt:lpstr>
      <vt:lpstr>Your guide to  the Development  Application process  Information Seminar</vt:lpstr>
      <vt:lpstr>Get ready</vt:lpstr>
      <vt:lpstr>Get dreaming </vt:lpstr>
      <vt:lpstr>Get familiar with the planning system</vt:lpstr>
      <vt:lpstr>Get informed — why are development applications required?</vt:lpstr>
      <vt:lpstr>Get familiar – what laws and guidelines control development? State</vt:lpstr>
      <vt:lpstr>Get familiar – what laws and guidelines control development? Council</vt:lpstr>
      <vt:lpstr>Get researching – what can I do on my property?</vt:lpstr>
      <vt:lpstr>Find out the standards that apply</vt:lpstr>
      <vt:lpstr>Find out the standards that apply </vt:lpstr>
      <vt:lpstr>The development assessment and construction approval process.</vt:lpstr>
      <vt:lpstr>Stage 1: Pre-lodgement</vt:lpstr>
      <vt:lpstr>Get informed — Site analysis</vt:lpstr>
      <vt:lpstr>Get online</vt:lpstr>
      <vt:lpstr>Get your team together</vt:lpstr>
      <vt:lpstr>Get talking</vt:lpstr>
      <vt:lpstr>Get ready to lodge</vt:lpstr>
      <vt:lpstr>Stage 2: Lodgement</vt:lpstr>
      <vt:lpstr>Get patient</vt:lpstr>
      <vt:lpstr>Stage 3: Assessment</vt:lpstr>
      <vt:lpstr>Get assessed</vt:lpstr>
      <vt:lpstr>Stage 4: Determination</vt:lpstr>
      <vt:lpstr>Get an answer</vt:lpstr>
      <vt:lpstr>Get changes</vt:lpstr>
      <vt:lpstr>Stage 5: Construction Certificate</vt:lpstr>
      <vt:lpstr>Get ready to start</vt:lpstr>
      <vt:lpstr>Stage 6: Occupation Certificate</vt:lpstr>
      <vt:lpstr>Get final approval and celebrate!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Freelance</dc:creator>
  <cp:lastModifiedBy>Leanne Grove</cp:lastModifiedBy>
  <cp:revision>63</cp:revision>
  <cp:lastPrinted>2018-10-02T07:26:05Z</cp:lastPrinted>
  <dcterms:created xsi:type="dcterms:W3CDTF">2018-08-01T05:16:23Z</dcterms:created>
  <dcterms:modified xsi:type="dcterms:W3CDTF">2019-02-22T03:57:33Z</dcterms:modified>
</cp:coreProperties>
</file>